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5"/>
  </p:notesMasterIdLst>
  <p:sldIdLst>
    <p:sldId id="256" r:id="rId2"/>
    <p:sldId id="257" r:id="rId3"/>
    <p:sldId id="259" r:id="rId4"/>
    <p:sldId id="260" r:id="rId5"/>
    <p:sldId id="264" r:id="rId6"/>
    <p:sldId id="267" r:id="rId7"/>
    <p:sldId id="262" r:id="rId8"/>
    <p:sldId id="263" r:id="rId9"/>
    <p:sldId id="258" r:id="rId10"/>
    <p:sldId id="265" r:id="rId11"/>
    <p:sldId id="269" r:id="rId12"/>
    <p:sldId id="261"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46"/>
    <p:restoredTop sz="73584"/>
  </p:normalViewPr>
  <p:slideViewPr>
    <p:cSldViewPr snapToGrid="0" snapToObjects="1">
      <p:cViewPr varScale="1">
        <p:scale>
          <a:sx n="107" d="100"/>
          <a:sy n="107" d="100"/>
        </p:scale>
        <p:origin x="18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7A47C6-DF35-47E6-B559-07FF4BC0BC4F}"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8E0E41DB-314E-49DD-996C-CD0514E4F923}">
      <dgm:prSet>
        <dgm:style>
          <a:lnRef idx="0">
            <a:schemeClr val="accent2"/>
          </a:lnRef>
          <a:fillRef idx="3">
            <a:schemeClr val="accent2"/>
          </a:fillRef>
          <a:effectRef idx="3">
            <a:schemeClr val="accent2"/>
          </a:effectRef>
          <a:fontRef idx="minor">
            <a:schemeClr val="lt1"/>
          </a:fontRef>
        </dgm:style>
      </dgm:prSet>
      <dgm:spPr/>
      <dgm:t>
        <a:bodyPr/>
        <a:lstStyle/>
        <a:p>
          <a:r>
            <a:rPr lang="en-US" dirty="0"/>
            <a:t>Keep up with trends</a:t>
          </a:r>
        </a:p>
      </dgm:t>
    </dgm:pt>
    <dgm:pt modelId="{BDEF4F34-40EB-4592-9361-DC91F90C21C7}" type="parTrans" cxnId="{B4AB8803-DEB2-4209-85C9-322E529B3657}">
      <dgm:prSet/>
      <dgm:spPr/>
      <dgm:t>
        <a:bodyPr/>
        <a:lstStyle/>
        <a:p>
          <a:endParaRPr lang="en-US"/>
        </a:p>
      </dgm:t>
    </dgm:pt>
    <dgm:pt modelId="{B5E1B2D2-8B47-43C2-A858-3B620C932FBE}" type="sibTrans" cxnId="{B4AB8803-DEB2-4209-85C9-322E529B3657}">
      <dgm:prSet/>
      <dgm:spPr/>
      <dgm:t>
        <a:bodyPr/>
        <a:lstStyle/>
        <a:p>
          <a:endParaRPr lang="en-US"/>
        </a:p>
      </dgm:t>
    </dgm:pt>
    <dgm:pt modelId="{60537ED3-0EBA-4884-906B-DD16682BF1B9}">
      <dgm:prSet>
        <dgm:style>
          <a:lnRef idx="1">
            <a:schemeClr val="accent6"/>
          </a:lnRef>
          <a:fillRef idx="3">
            <a:schemeClr val="accent6"/>
          </a:fillRef>
          <a:effectRef idx="2">
            <a:schemeClr val="accent6"/>
          </a:effectRef>
          <a:fontRef idx="minor">
            <a:schemeClr val="lt1"/>
          </a:fontRef>
        </dgm:style>
      </dgm:prSet>
      <dgm:spPr/>
      <dgm:t>
        <a:bodyPr/>
        <a:lstStyle/>
        <a:p>
          <a:r>
            <a:rPr lang="en-US" dirty="0"/>
            <a:t>Stay competitive</a:t>
          </a:r>
        </a:p>
      </dgm:t>
    </dgm:pt>
    <dgm:pt modelId="{AA95014F-61C5-4D48-AAE7-6D16573CFC8C}" type="parTrans" cxnId="{6FF41568-6B5C-4543-B190-31BBA880825F}">
      <dgm:prSet/>
      <dgm:spPr/>
      <dgm:t>
        <a:bodyPr/>
        <a:lstStyle/>
        <a:p>
          <a:endParaRPr lang="en-US"/>
        </a:p>
      </dgm:t>
    </dgm:pt>
    <dgm:pt modelId="{E7EEFEBC-AAB3-46D9-8B55-C3A366F0EDA3}" type="sibTrans" cxnId="{6FF41568-6B5C-4543-B190-31BBA880825F}">
      <dgm:prSet/>
      <dgm:spPr/>
      <dgm:t>
        <a:bodyPr/>
        <a:lstStyle/>
        <a:p>
          <a:endParaRPr lang="en-US"/>
        </a:p>
      </dgm:t>
    </dgm:pt>
    <dgm:pt modelId="{69712784-B3FB-4906-B610-BD3BE39FE57B}">
      <dgm:prSet>
        <dgm:style>
          <a:lnRef idx="0">
            <a:schemeClr val="accent5"/>
          </a:lnRef>
          <a:fillRef idx="3">
            <a:schemeClr val="accent5"/>
          </a:fillRef>
          <a:effectRef idx="3">
            <a:schemeClr val="accent5"/>
          </a:effectRef>
          <a:fontRef idx="minor">
            <a:schemeClr val="lt1"/>
          </a:fontRef>
        </dgm:style>
      </dgm:prSet>
      <dgm:spPr/>
      <dgm:t>
        <a:bodyPr/>
        <a:lstStyle/>
        <a:p>
          <a:r>
            <a:rPr lang="en-US" dirty="0"/>
            <a:t>Predict &amp; plan ahead</a:t>
          </a:r>
        </a:p>
      </dgm:t>
    </dgm:pt>
    <dgm:pt modelId="{238457E1-4DA3-4043-9733-B267FAF27553}" type="parTrans" cxnId="{DA5D5CA1-7727-4C01-A619-7BBB902D4975}">
      <dgm:prSet/>
      <dgm:spPr/>
      <dgm:t>
        <a:bodyPr/>
        <a:lstStyle/>
        <a:p>
          <a:endParaRPr lang="en-US"/>
        </a:p>
      </dgm:t>
    </dgm:pt>
    <dgm:pt modelId="{083B141B-111D-4DD6-B560-27846F4B9256}" type="sibTrans" cxnId="{DA5D5CA1-7727-4C01-A619-7BBB902D4975}">
      <dgm:prSet/>
      <dgm:spPr/>
      <dgm:t>
        <a:bodyPr/>
        <a:lstStyle/>
        <a:p>
          <a:endParaRPr lang="en-US"/>
        </a:p>
      </dgm:t>
    </dgm:pt>
    <dgm:pt modelId="{FDC1503A-9F4C-4296-A689-AE407ECC5FA1}">
      <dgm:prSet>
        <dgm:style>
          <a:lnRef idx="0">
            <a:schemeClr val="accent4"/>
          </a:lnRef>
          <a:fillRef idx="3">
            <a:schemeClr val="accent4"/>
          </a:fillRef>
          <a:effectRef idx="3">
            <a:schemeClr val="accent4"/>
          </a:effectRef>
          <a:fontRef idx="minor">
            <a:schemeClr val="lt1"/>
          </a:fontRef>
        </dgm:style>
      </dgm:prSet>
      <dgm:spPr/>
      <dgm:t>
        <a:bodyPr/>
        <a:lstStyle/>
        <a:p>
          <a:r>
            <a:rPr lang="en-US" dirty="0"/>
            <a:t>Collect more data</a:t>
          </a:r>
        </a:p>
      </dgm:t>
    </dgm:pt>
    <dgm:pt modelId="{06080559-47F6-4855-9843-D21D0A3D80C0}" type="parTrans" cxnId="{F483D029-61D9-4072-B2AE-06CFE75C14A4}">
      <dgm:prSet/>
      <dgm:spPr/>
      <dgm:t>
        <a:bodyPr/>
        <a:lstStyle/>
        <a:p>
          <a:endParaRPr lang="en-US"/>
        </a:p>
      </dgm:t>
    </dgm:pt>
    <dgm:pt modelId="{7984024F-6F12-4AA9-BD5E-081BF45BD22C}" type="sibTrans" cxnId="{F483D029-61D9-4072-B2AE-06CFE75C14A4}">
      <dgm:prSet/>
      <dgm:spPr/>
      <dgm:t>
        <a:bodyPr/>
        <a:lstStyle/>
        <a:p>
          <a:endParaRPr lang="en-US"/>
        </a:p>
      </dgm:t>
    </dgm:pt>
    <dgm:pt modelId="{CB326B9F-9584-9747-8CDE-6E656DF9EB5B}" type="pres">
      <dgm:prSet presAssocID="{B87A47C6-DF35-47E6-B559-07FF4BC0BC4F}" presName="Name0" presStyleCnt="0">
        <dgm:presLayoutVars>
          <dgm:dir/>
          <dgm:resizeHandles val="exact"/>
        </dgm:presLayoutVars>
      </dgm:prSet>
      <dgm:spPr/>
    </dgm:pt>
    <dgm:pt modelId="{0124FFBD-6401-1946-9A99-CA4CD6534FFE}" type="pres">
      <dgm:prSet presAssocID="{8E0E41DB-314E-49DD-996C-CD0514E4F923}" presName="node" presStyleLbl="node1" presStyleIdx="0" presStyleCnt="4">
        <dgm:presLayoutVars>
          <dgm:bulletEnabled val="1"/>
        </dgm:presLayoutVars>
      </dgm:prSet>
      <dgm:spPr/>
    </dgm:pt>
    <dgm:pt modelId="{97D9A08D-FE7F-4F42-87E3-6658D2C4241A}" type="pres">
      <dgm:prSet presAssocID="{B5E1B2D2-8B47-43C2-A858-3B620C932FBE}" presName="sibTrans" presStyleLbl="sibTrans1D1" presStyleIdx="0" presStyleCnt="3"/>
      <dgm:spPr/>
    </dgm:pt>
    <dgm:pt modelId="{A3C70444-1979-5E48-97F8-7477ADE2A26F}" type="pres">
      <dgm:prSet presAssocID="{B5E1B2D2-8B47-43C2-A858-3B620C932FBE}" presName="connectorText" presStyleLbl="sibTrans1D1" presStyleIdx="0" presStyleCnt="3"/>
      <dgm:spPr/>
    </dgm:pt>
    <dgm:pt modelId="{41B60770-8781-F34F-B0DB-3F80FDDB3985}" type="pres">
      <dgm:prSet presAssocID="{60537ED3-0EBA-4884-906B-DD16682BF1B9}" presName="node" presStyleLbl="node1" presStyleIdx="1" presStyleCnt="4">
        <dgm:presLayoutVars>
          <dgm:bulletEnabled val="1"/>
        </dgm:presLayoutVars>
      </dgm:prSet>
      <dgm:spPr/>
    </dgm:pt>
    <dgm:pt modelId="{DC0C14A5-557A-BD4E-BCCF-3A5DCFB3B90F}" type="pres">
      <dgm:prSet presAssocID="{E7EEFEBC-AAB3-46D9-8B55-C3A366F0EDA3}" presName="sibTrans" presStyleLbl="sibTrans1D1" presStyleIdx="1" presStyleCnt="3"/>
      <dgm:spPr/>
    </dgm:pt>
    <dgm:pt modelId="{85123C84-CE90-8843-96B9-4C9B3679046E}" type="pres">
      <dgm:prSet presAssocID="{E7EEFEBC-AAB3-46D9-8B55-C3A366F0EDA3}" presName="connectorText" presStyleLbl="sibTrans1D1" presStyleIdx="1" presStyleCnt="3"/>
      <dgm:spPr/>
    </dgm:pt>
    <dgm:pt modelId="{FDC46C68-8640-0041-9E5D-F6EB92950FB2}" type="pres">
      <dgm:prSet presAssocID="{69712784-B3FB-4906-B610-BD3BE39FE57B}" presName="node" presStyleLbl="node1" presStyleIdx="2" presStyleCnt="4">
        <dgm:presLayoutVars>
          <dgm:bulletEnabled val="1"/>
        </dgm:presLayoutVars>
      </dgm:prSet>
      <dgm:spPr/>
    </dgm:pt>
    <dgm:pt modelId="{ACEB03B8-38BF-C744-B808-251F1E1D6372}" type="pres">
      <dgm:prSet presAssocID="{083B141B-111D-4DD6-B560-27846F4B9256}" presName="sibTrans" presStyleLbl="sibTrans1D1" presStyleIdx="2" presStyleCnt="3"/>
      <dgm:spPr/>
    </dgm:pt>
    <dgm:pt modelId="{332EDCA5-1688-1A40-BF4B-1166ACA87D49}" type="pres">
      <dgm:prSet presAssocID="{083B141B-111D-4DD6-B560-27846F4B9256}" presName="connectorText" presStyleLbl="sibTrans1D1" presStyleIdx="2" presStyleCnt="3"/>
      <dgm:spPr/>
    </dgm:pt>
    <dgm:pt modelId="{08E690BF-EC92-0C46-A447-3F0E0826D6BB}" type="pres">
      <dgm:prSet presAssocID="{FDC1503A-9F4C-4296-A689-AE407ECC5FA1}" presName="node" presStyleLbl="node1" presStyleIdx="3" presStyleCnt="4">
        <dgm:presLayoutVars>
          <dgm:bulletEnabled val="1"/>
        </dgm:presLayoutVars>
      </dgm:prSet>
      <dgm:spPr/>
    </dgm:pt>
  </dgm:ptLst>
  <dgm:cxnLst>
    <dgm:cxn modelId="{B4AB8803-DEB2-4209-85C9-322E529B3657}" srcId="{B87A47C6-DF35-47E6-B559-07FF4BC0BC4F}" destId="{8E0E41DB-314E-49DD-996C-CD0514E4F923}" srcOrd="0" destOrd="0" parTransId="{BDEF4F34-40EB-4592-9361-DC91F90C21C7}" sibTransId="{B5E1B2D2-8B47-43C2-A858-3B620C932FBE}"/>
    <dgm:cxn modelId="{99D9BA0B-6E85-334C-B055-5D45DE7787E1}" type="presOf" srcId="{60537ED3-0EBA-4884-906B-DD16682BF1B9}" destId="{41B60770-8781-F34F-B0DB-3F80FDDB3985}" srcOrd="0" destOrd="0" presId="urn:microsoft.com/office/officeart/2016/7/layout/RepeatingBendingProcessNew"/>
    <dgm:cxn modelId="{D5B62F1E-E9AE-C746-BF58-43A8B3EA54C4}" type="presOf" srcId="{B5E1B2D2-8B47-43C2-A858-3B620C932FBE}" destId="{A3C70444-1979-5E48-97F8-7477ADE2A26F}" srcOrd="1" destOrd="0" presId="urn:microsoft.com/office/officeart/2016/7/layout/RepeatingBendingProcessNew"/>
    <dgm:cxn modelId="{0417641E-8F5A-4B49-9479-7E853BF4DC38}" type="presOf" srcId="{B87A47C6-DF35-47E6-B559-07FF4BC0BC4F}" destId="{CB326B9F-9584-9747-8CDE-6E656DF9EB5B}" srcOrd="0" destOrd="0" presId="urn:microsoft.com/office/officeart/2016/7/layout/RepeatingBendingProcessNew"/>
    <dgm:cxn modelId="{F483D029-61D9-4072-B2AE-06CFE75C14A4}" srcId="{B87A47C6-DF35-47E6-B559-07FF4BC0BC4F}" destId="{FDC1503A-9F4C-4296-A689-AE407ECC5FA1}" srcOrd="3" destOrd="0" parTransId="{06080559-47F6-4855-9843-D21D0A3D80C0}" sibTransId="{7984024F-6F12-4AA9-BD5E-081BF45BD22C}"/>
    <dgm:cxn modelId="{6FF41568-6B5C-4543-B190-31BBA880825F}" srcId="{B87A47C6-DF35-47E6-B559-07FF4BC0BC4F}" destId="{60537ED3-0EBA-4884-906B-DD16682BF1B9}" srcOrd="1" destOrd="0" parTransId="{AA95014F-61C5-4D48-AAE7-6D16573CFC8C}" sibTransId="{E7EEFEBC-AAB3-46D9-8B55-C3A366F0EDA3}"/>
    <dgm:cxn modelId="{B3C11574-B595-7C49-8CA0-DD3B06DB246E}" type="presOf" srcId="{FDC1503A-9F4C-4296-A689-AE407ECC5FA1}" destId="{08E690BF-EC92-0C46-A447-3F0E0826D6BB}" srcOrd="0" destOrd="0" presId="urn:microsoft.com/office/officeart/2016/7/layout/RepeatingBendingProcessNew"/>
    <dgm:cxn modelId="{9CB24B80-72E8-E045-B5EE-947D0D93E080}" type="presOf" srcId="{69712784-B3FB-4906-B610-BD3BE39FE57B}" destId="{FDC46C68-8640-0041-9E5D-F6EB92950FB2}" srcOrd="0" destOrd="0" presId="urn:microsoft.com/office/officeart/2016/7/layout/RepeatingBendingProcessNew"/>
    <dgm:cxn modelId="{86A4FD86-8140-E24B-9C22-945705E261FD}" type="presOf" srcId="{083B141B-111D-4DD6-B560-27846F4B9256}" destId="{ACEB03B8-38BF-C744-B808-251F1E1D6372}" srcOrd="0" destOrd="0" presId="urn:microsoft.com/office/officeart/2016/7/layout/RepeatingBendingProcessNew"/>
    <dgm:cxn modelId="{E8A4328D-7782-C14F-9609-D07033C1A3E4}" type="presOf" srcId="{083B141B-111D-4DD6-B560-27846F4B9256}" destId="{332EDCA5-1688-1A40-BF4B-1166ACA87D49}" srcOrd="1" destOrd="0" presId="urn:microsoft.com/office/officeart/2016/7/layout/RepeatingBendingProcessNew"/>
    <dgm:cxn modelId="{F2B7F591-A909-564B-9237-B9981812D236}" type="presOf" srcId="{B5E1B2D2-8B47-43C2-A858-3B620C932FBE}" destId="{97D9A08D-FE7F-4F42-87E3-6658D2C4241A}" srcOrd="0" destOrd="0" presId="urn:microsoft.com/office/officeart/2016/7/layout/RepeatingBendingProcessNew"/>
    <dgm:cxn modelId="{DA5D5CA1-7727-4C01-A619-7BBB902D4975}" srcId="{B87A47C6-DF35-47E6-B559-07FF4BC0BC4F}" destId="{69712784-B3FB-4906-B610-BD3BE39FE57B}" srcOrd="2" destOrd="0" parTransId="{238457E1-4DA3-4043-9733-B267FAF27553}" sibTransId="{083B141B-111D-4DD6-B560-27846F4B9256}"/>
    <dgm:cxn modelId="{6AA647A6-D9CD-F849-AAD0-CEE960EA7334}" type="presOf" srcId="{E7EEFEBC-AAB3-46D9-8B55-C3A366F0EDA3}" destId="{85123C84-CE90-8843-96B9-4C9B3679046E}" srcOrd="1" destOrd="0" presId="urn:microsoft.com/office/officeart/2016/7/layout/RepeatingBendingProcessNew"/>
    <dgm:cxn modelId="{8213B5D9-ACDC-6547-922C-84AB327D4E96}" type="presOf" srcId="{E7EEFEBC-AAB3-46D9-8B55-C3A366F0EDA3}" destId="{DC0C14A5-557A-BD4E-BCCF-3A5DCFB3B90F}" srcOrd="0" destOrd="0" presId="urn:microsoft.com/office/officeart/2016/7/layout/RepeatingBendingProcessNew"/>
    <dgm:cxn modelId="{1E39A1F2-0DE7-D848-839B-A05EBC1B859D}" type="presOf" srcId="{8E0E41DB-314E-49DD-996C-CD0514E4F923}" destId="{0124FFBD-6401-1946-9A99-CA4CD6534FFE}" srcOrd="0" destOrd="0" presId="urn:microsoft.com/office/officeart/2016/7/layout/RepeatingBendingProcessNew"/>
    <dgm:cxn modelId="{B267CDB1-BA61-A44D-B5AF-5869885108EE}" type="presParOf" srcId="{CB326B9F-9584-9747-8CDE-6E656DF9EB5B}" destId="{0124FFBD-6401-1946-9A99-CA4CD6534FFE}" srcOrd="0" destOrd="0" presId="urn:microsoft.com/office/officeart/2016/7/layout/RepeatingBendingProcessNew"/>
    <dgm:cxn modelId="{2D6375A9-8D2C-4A4F-9082-9F80FF2E2BA2}" type="presParOf" srcId="{CB326B9F-9584-9747-8CDE-6E656DF9EB5B}" destId="{97D9A08D-FE7F-4F42-87E3-6658D2C4241A}" srcOrd="1" destOrd="0" presId="urn:microsoft.com/office/officeart/2016/7/layout/RepeatingBendingProcessNew"/>
    <dgm:cxn modelId="{EA097F0D-6B7A-D645-98AD-8C327C495930}" type="presParOf" srcId="{97D9A08D-FE7F-4F42-87E3-6658D2C4241A}" destId="{A3C70444-1979-5E48-97F8-7477ADE2A26F}" srcOrd="0" destOrd="0" presId="urn:microsoft.com/office/officeart/2016/7/layout/RepeatingBendingProcessNew"/>
    <dgm:cxn modelId="{E68D5A03-42F0-D24D-A9EB-E91165686BEF}" type="presParOf" srcId="{CB326B9F-9584-9747-8CDE-6E656DF9EB5B}" destId="{41B60770-8781-F34F-B0DB-3F80FDDB3985}" srcOrd="2" destOrd="0" presId="urn:microsoft.com/office/officeart/2016/7/layout/RepeatingBendingProcessNew"/>
    <dgm:cxn modelId="{F5F38651-831E-EC48-BF90-44EE59AD2167}" type="presParOf" srcId="{CB326B9F-9584-9747-8CDE-6E656DF9EB5B}" destId="{DC0C14A5-557A-BD4E-BCCF-3A5DCFB3B90F}" srcOrd="3" destOrd="0" presId="urn:microsoft.com/office/officeart/2016/7/layout/RepeatingBendingProcessNew"/>
    <dgm:cxn modelId="{E783F529-C475-BF4D-A9A1-E7B6192587C8}" type="presParOf" srcId="{DC0C14A5-557A-BD4E-BCCF-3A5DCFB3B90F}" destId="{85123C84-CE90-8843-96B9-4C9B3679046E}" srcOrd="0" destOrd="0" presId="urn:microsoft.com/office/officeart/2016/7/layout/RepeatingBendingProcessNew"/>
    <dgm:cxn modelId="{A8689743-9B2B-E44B-B239-143405AAAF33}" type="presParOf" srcId="{CB326B9F-9584-9747-8CDE-6E656DF9EB5B}" destId="{FDC46C68-8640-0041-9E5D-F6EB92950FB2}" srcOrd="4" destOrd="0" presId="urn:microsoft.com/office/officeart/2016/7/layout/RepeatingBendingProcessNew"/>
    <dgm:cxn modelId="{EFAFF333-A985-BF42-8CE4-A8BE3C0E6A73}" type="presParOf" srcId="{CB326B9F-9584-9747-8CDE-6E656DF9EB5B}" destId="{ACEB03B8-38BF-C744-B808-251F1E1D6372}" srcOrd="5" destOrd="0" presId="urn:microsoft.com/office/officeart/2016/7/layout/RepeatingBendingProcessNew"/>
    <dgm:cxn modelId="{0091F15F-52A9-E54D-A14C-4B3EB3E01E94}" type="presParOf" srcId="{ACEB03B8-38BF-C744-B808-251F1E1D6372}" destId="{332EDCA5-1688-1A40-BF4B-1166ACA87D49}" srcOrd="0" destOrd="0" presId="urn:microsoft.com/office/officeart/2016/7/layout/RepeatingBendingProcessNew"/>
    <dgm:cxn modelId="{DC30246E-1126-9045-BA3A-45CB25F9DDE7}" type="presParOf" srcId="{CB326B9F-9584-9747-8CDE-6E656DF9EB5B}" destId="{08E690BF-EC92-0C46-A447-3F0E0826D6BB}"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9A08D-FE7F-4F42-87E3-6658D2C4241A}">
      <dsp:nvSpPr>
        <dsp:cNvPr id="0" name=""/>
        <dsp:cNvSpPr/>
      </dsp:nvSpPr>
      <dsp:spPr>
        <a:xfrm>
          <a:off x="4906438" y="868487"/>
          <a:ext cx="668523" cy="91440"/>
        </a:xfrm>
        <a:custGeom>
          <a:avLst/>
          <a:gdLst/>
          <a:ahLst/>
          <a:cxnLst/>
          <a:rect l="0" t="0" r="0" b="0"/>
          <a:pathLst>
            <a:path>
              <a:moveTo>
                <a:pt x="0" y="45720"/>
              </a:moveTo>
              <a:lnTo>
                <a:pt x="66852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910712"/>
        <a:ext cx="34956" cy="6991"/>
      </dsp:txXfrm>
    </dsp:sp>
    <dsp:sp modelId="{0124FFBD-6401-1946-9A99-CA4CD6534FFE}">
      <dsp:nvSpPr>
        <dsp:cNvPr id="0" name=""/>
        <dsp:cNvSpPr/>
      </dsp:nvSpPr>
      <dsp:spPr>
        <a:xfrm>
          <a:off x="1868572" y="2308"/>
          <a:ext cx="3039665" cy="1823799"/>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Keep up with trends</a:t>
          </a:r>
        </a:p>
      </dsp:txBody>
      <dsp:txXfrm>
        <a:off x="1868572" y="2308"/>
        <a:ext cx="3039665" cy="1823799"/>
      </dsp:txXfrm>
    </dsp:sp>
    <dsp:sp modelId="{DC0C14A5-557A-BD4E-BCCF-3A5DCFB3B90F}">
      <dsp:nvSpPr>
        <dsp:cNvPr id="0" name=""/>
        <dsp:cNvSpPr/>
      </dsp:nvSpPr>
      <dsp:spPr>
        <a:xfrm>
          <a:off x="3388405" y="1824307"/>
          <a:ext cx="3738788" cy="668523"/>
        </a:xfrm>
        <a:custGeom>
          <a:avLst/>
          <a:gdLst/>
          <a:ahLst/>
          <a:cxnLst/>
          <a:rect l="0" t="0" r="0" b="0"/>
          <a:pathLst>
            <a:path>
              <a:moveTo>
                <a:pt x="3738788" y="0"/>
              </a:moveTo>
              <a:lnTo>
                <a:pt x="3738788" y="351361"/>
              </a:lnTo>
              <a:lnTo>
                <a:pt x="0" y="351361"/>
              </a:lnTo>
              <a:lnTo>
                <a:pt x="0" y="668523"/>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710" y="2155073"/>
        <a:ext cx="190179" cy="6991"/>
      </dsp:txXfrm>
    </dsp:sp>
    <dsp:sp modelId="{41B60770-8781-F34F-B0DB-3F80FDDB3985}">
      <dsp:nvSpPr>
        <dsp:cNvPr id="0" name=""/>
        <dsp:cNvSpPr/>
      </dsp:nvSpPr>
      <dsp:spPr>
        <a:xfrm>
          <a:off x="5607361" y="2308"/>
          <a:ext cx="3039665" cy="1823799"/>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Stay competitive</a:t>
          </a:r>
        </a:p>
      </dsp:txBody>
      <dsp:txXfrm>
        <a:off x="5607361" y="2308"/>
        <a:ext cx="3039665" cy="1823799"/>
      </dsp:txXfrm>
    </dsp:sp>
    <dsp:sp modelId="{ACEB03B8-38BF-C744-B808-251F1E1D6372}">
      <dsp:nvSpPr>
        <dsp:cNvPr id="0" name=""/>
        <dsp:cNvSpPr/>
      </dsp:nvSpPr>
      <dsp:spPr>
        <a:xfrm>
          <a:off x="4906438" y="3391410"/>
          <a:ext cx="668523" cy="91440"/>
        </a:xfrm>
        <a:custGeom>
          <a:avLst/>
          <a:gdLst/>
          <a:ahLst/>
          <a:cxnLst/>
          <a:rect l="0" t="0" r="0" b="0"/>
          <a:pathLst>
            <a:path>
              <a:moveTo>
                <a:pt x="0" y="45720"/>
              </a:moveTo>
              <a:lnTo>
                <a:pt x="66852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3433634"/>
        <a:ext cx="34956" cy="6991"/>
      </dsp:txXfrm>
    </dsp:sp>
    <dsp:sp modelId="{FDC46C68-8640-0041-9E5D-F6EB92950FB2}">
      <dsp:nvSpPr>
        <dsp:cNvPr id="0" name=""/>
        <dsp:cNvSpPr/>
      </dsp:nvSpPr>
      <dsp:spPr>
        <a:xfrm>
          <a:off x="1868572" y="2525230"/>
          <a:ext cx="3039665" cy="1823799"/>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Predict &amp; plan ahead</a:t>
          </a:r>
        </a:p>
      </dsp:txBody>
      <dsp:txXfrm>
        <a:off x="1868572" y="2525230"/>
        <a:ext cx="3039665" cy="1823799"/>
      </dsp:txXfrm>
    </dsp:sp>
    <dsp:sp modelId="{08E690BF-EC92-0C46-A447-3F0E0826D6BB}">
      <dsp:nvSpPr>
        <dsp:cNvPr id="0" name=""/>
        <dsp:cNvSpPr/>
      </dsp:nvSpPr>
      <dsp:spPr>
        <a:xfrm>
          <a:off x="5607361" y="2525230"/>
          <a:ext cx="3039665" cy="1823799"/>
        </a:xfrm>
        <a:prstGeom prst="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Collect more data</a:t>
          </a:r>
        </a:p>
      </dsp:txBody>
      <dsp:txXfrm>
        <a:off x="5607361" y="2525230"/>
        <a:ext cx="3039665" cy="182379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BEDC6-D3DA-E540-B83C-6E418C272702}" type="datetimeFigureOut">
              <a:rPr lang="en-US" smtClean="0"/>
              <a:t>9/26/20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54ED9-5A3B-F244-86DD-59BF6A4E9083}" type="slidenum">
              <a:rPr lang="en-US" smtClean="0"/>
              <a:t>‹#›</a:t>
            </a:fld>
            <a:endParaRPr lang="en-US"/>
          </a:p>
        </p:txBody>
      </p:sp>
    </p:spTree>
    <p:extLst>
      <p:ext uri="{BB962C8B-B14F-4D97-AF65-F5344CB8AC3E}">
        <p14:creationId xmlns:p14="http://schemas.microsoft.com/office/powerpoint/2010/main" val="3664377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1</a:t>
            </a:fld>
            <a:endParaRPr lang="en-US"/>
          </a:p>
        </p:txBody>
      </p:sp>
    </p:spTree>
    <p:extLst>
      <p:ext uri="{BB962C8B-B14F-4D97-AF65-F5344CB8AC3E}">
        <p14:creationId xmlns:p14="http://schemas.microsoft.com/office/powerpoint/2010/main" val="4226962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Complement </a:t>
            </a:r>
            <a:r>
              <a:rPr lang="en-US" dirty="0" err="1"/>
              <a:t>bayes</a:t>
            </a:r>
            <a:r>
              <a:rPr lang="en-US" dirty="0"/>
              <a:t> chosen model</a:t>
            </a:r>
          </a:p>
        </p:txBody>
      </p:sp>
      <p:sp>
        <p:nvSpPr>
          <p:cNvPr id="4" name="Slide Number Placeholder 3"/>
          <p:cNvSpPr>
            <a:spLocks noGrp="1"/>
          </p:cNvSpPr>
          <p:nvPr>
            <p:ph type="sldNum" sz="quarter" idx="5"/>
          </p:nvPr>
        </p:nvSpPr>
        <p:spPr/>
        <p:txBody>
          <a:bodyPr/>
          <a:lstStyle/>
          <a:p>
            <a:fld id="{07E54ED9-5A3B-F244-86DD-59BF6A4E9083}" type="slidenum">
              <a:rPr lang="en-US" smtClean="0"/>
              <a:t>10</a:t>
            </a:fld>
            <a:endParaRPr lang="en-US"/>
          </a:p>
        </p:txBody>
      </p:sp>
    </p:spTree>
    <p:extLst>
      <p:ext uri="{BB962C8B-B14F-4D97-AF65-F5344CB8AC3E}">
        <p14:creationId xmlns:p14="http://schemas.microsoft.com/office/powerpoint/2010/main" val="378756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improved with additional data to process</a:t>
            </a:r>
          </a:p>
        </p:txBody>
      </p:sp>
      <p:sp>
        <p:nvSpPr>
          <p:cNvPr id="4" name="Slide Number Placeholder 3"/>
          <p:cNvSpPr>
            <a:spLocks noGrp="1"/>
          </p:cNvSpPr>
          <p:nvPr>
            <p:ph type="sldNum" sz="quarter" idx="5"/>
          </p:nvPr>
        </p:nvSpPr>
        <p:spPr/>
        <p:txBody>
          <a:bodyPr/>
          <a:lstStyle/>
          <a:p>
            <a:fld id="{07E54ED9-5A3B-F244-86DD-59BF6A4E9083}" type="slidenum">
              <a:rPr lang="en-US" smtClean="0"/>
              <a:t>11</a:t>
            </a:fld>
            <a:endParaRPr lang="en-US"/>
          </a:p>
        </p:txBody>
      </p:sp>
    </p:spTree>
    <p:extLst>
      <p:ext uri="{BB962C8B-B14F-4D97-AF65-F5344CB8AC3E}">
        <p14:creationId xmlns:p14="http://schemas.microsoft.com/office/powerpoint/2010/main" val="3884283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product trends and keep up with current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Assess competitor’s popularity  and determine the why and how to stay competitive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 and plan according to consumer reactions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 variety of tweets  for variety of related brands, products, events to produce a more accurate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 a presence on social media to show consumers that you care and hear them, and address their concerns verbally and through </a:t>
            </a:r>
            <a:r>
              <a:rPr lang="en-US" dirty="0" err="1"/>
              <a:t>followup</a:t>
            </a:r>
            <a:r>
              <a:rPr lang="en-US" dirty="0"/>
              <a:t> action</a:t>
            </a:r>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12</a:t>
            </a:fld>
            <a:endParaRPr lang="en-US"/>
          </a:p>
        </p:txBody>
      </p:sp>
    </p:spTree>
    <p:extLst>
      <p:ext uri="{BB962C8B-B14F-4D97-AF65-F5344CB8AC3E}">
        <p14:creationId xmlns:p14="http://schemas.microsoft.com/office/powerpoint/2010/main" val="400611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54ED9-5A3B-F244-86DD-59BF6A4E9083}" type="slidenum">
              <a:rPr lang="en-US" smtClean="0"/>
              <a:t>13</a:t>
            </a:fld>
            <a:endParaRPr lang="en-US"/>
          </a:p>
        </p:txBody>
      </p:sp>
    </p:spTree>
    <p:extLst>
      <p:ext uri="{BB962C8B-B14F-4D97-AF65-F5344CB8AC3E}">
        <p14:creationId xmlns:p14="http://schemas.microsoft.com/office/powerpoint/2010/main" val="363072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second, on average, around </a:t>
            </a:r>
            <a:r>
              <a:rPr lang="en-US" sz="1200" b="1" i="0" kern="1200" dirty="0">
                <a:solidFill>
                  <a:schemeClr val="tx1"/>
                </a:solidFill>
                <a:effectLst/>
                <a:latin typeface="+mn-lt"/>
                <a:ea typeface="+mn-ea"/>
                <a:cs typeface="+mn-cs"/>
              </a:rPr>
              <a:t>6,000</a:t>
            </a:r>
            <a:r>
              <a:rPr lang="en-US" sz="1200" b="0" i="0" kern="1200" dirty="0">
                <a:solidFill>
                  <a:schemeClr val="tx1"/>
                </a:solidFill>
                <a:effectLst/>
                <a:latin typeface="+mn-lt"/>
                <a:ea typeface="+mn-ea"/>
                <a:cs typeface="+mn-cs"/>
              </a:rPr>
              <a:t> tweets are tweeted on Twitter, which corresponds to over </a:t>
            </a:r>
            <a:r>
              <a:rPr lang="en-US" sz="1200" b="1" i="0" kern="1200" dirty="0">
                <a:solidFill>
                  <a:schemeClr val="tx1"/>
                </a:solidFill>
                <a:effectLst/>
                <a:latin typeface="+mn-lt"/>
                <a:ea typeface="+mn-ea"/>
                <a:cs typeface="+mn-cs"/>
              </a:rPr>
              <a:t>350,000</a:t>
            </a:r>
            <a:r>
              <a:rPr lang="en-US" sz="1200" b="0" i="0" kern="1200" dirty="0">
                <a:solidFill>
                  <a:schemeClr val="tx1"/>
                </a:solidFill>
                <a:effectLst/>
                <a:latin typeface="+mn-lt"/>
                <a:ea typeface="+mn-ea"/>
                <a:cs typeface="+mn-cs"/>
              </a:rPr>
              <a:t> tweets sent per minute, </a:t>
            </a:r>
            <a:r>
              <a:rPr lang="en-US" sz="1200" b="1" i="0" kern="1200" dirty="0">
                <a:solidFill>
                  <a:schemeClr val="tx1"/>
                </a:solidFill>
                <a:effectLst/>
                <a:latin typeface="+mn-lt"/>
                <a:ea typeface="+mn-ea"/>
                <a:cs typeface="+mn-cs"/>
              </a:rPr>
              <a:t>500 million</a:t>
            </a:r>
            <a:r>
              <a:rPr lang="en-US" sz="1200" b="0" i="0" kern="1200" dirty="0">
                <a:solidFill>
                  <a:schemeClr val="tx1"/>
                </a:solidFill>
                <a:effectLst/>
                <a:latin typeface="+mn-lt"/>
                <a:ea typeface="+mn-ea"/>
                <a:cs typeface="+mn-cs"/>
              </a:rPr>
              <a:t> tweets per day and around </a:t>
            </a:r>
            <a:r>
              <a:rPr lang="en-US" sz="1200" b="1" i="0" kern="1200" dirty="0">
                <a:solidFill>
                  <a:schemeClr val="tx1"/>
                </a:solidFill>
                <a:effectLst/>
                <a:latin typeface="+mn-lt"/>
                <a:ea typeface="+mn-ea"/>
                <a:cs typeface="+mn-cs"/>
              </a:rPr>
              <a:t>200 billion</a:t>
            </a:r>
            <a:r>
              <a:rPr lang="en-US" sz="1200" b="0" i="0" kern="1200" dirty="0">
                <a:solidFill>
                  <a:schemeClr val="tx1"/>
                </a:solidFill>
                <a:effectLst/>
                <a:latin typeface="+mn-lt"/>
                <a:ea typeface="+mn-ea"/>
                <a:cs typeface="+mn-cs"/>
              </a:rPr>
              <a:t> tweets per year</a:t>
            </a:r>
            <a:endParaRPr lang="en-US" dirty="0"/>
          </a:p>
          <a:p>
            <a:endParaRPr lang="en-US" dirty="0"/>
          </a:p>
          <a:p>
            <a:r>
              <a:rPr lang="en-US" dirty="0"/>
              <a:t>Goal:  Find a method to assess consumer sentiment toward product or brand using public tweets and language contained within tweets without individually assessing each tweet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Companies want to be able to maintain good relationship with consumers. Its 2020 and consumers, rather than calling customer service, will vent their frustrations on social media. I have developed a way to determine the sentiment regarding your company or a specific product from the perspective of consumers on twitter. This can also be used to assess competitors and their brands and products in order to keep up and surpass them by adapting accordingly. See what they do right or wrong, and implement as such. Or just find out what people like or dislike about your products, or brand. Stay ahead of product issues and stay ahead of the curve overall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2</a:t>
            </a:fld>
            <a:endParaRPr lang="en-US"/>
          </a:p>
        </p:txBody>
      </p:sp>
    </p:spTree>
    <p:extLst>
      <p:ext uri="{BB962C8B-B14F-4D97-AF65-F5344CB8AC3E}">
        <p14:creationId xmlns:p14="http://schemas.microsoft.com/office/powerpoint/2010/main" val="60251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specific to apple &amp; android products, so brand names removed from tweets to remove bias toward product sentiment using only the language</a:t>
            </a:r>
          </a:p>
          <a:p>
            <a:r>
              <a:rPr lang="en-US" dirty="0"/>
              <a:t> toward brand and product to analyze sentiment so useful for any brand.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providing sentiment analysis information obtained through tweets, informed decisions can be made implementing policy to continue positive sentiment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execution of corrective action in the case of negative sentiment.</a:t>
            </a:r>
          </a:p>
          <a:p>
            <a:endParaRPr lang="en-US" dirty="0"/>
          </a:p>
          <a:p>
            <a:endParaRPr lang="en-US" dirty="0"/>
          </a:p>
          <a:p>
            <a:r>
              <a:rPr lang="en-US" dirty="0"/>
              <a:t>Save time and money, rather than wasting employees time on going through tweets individually, filter and assess this way </a:t>
            </a: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3</a:t>
            </a:fld>
            <a:endParaRPr lang="en-US"/>
          </a:p>
        </p:txBody>
      </p:sp>
    </p:spTree>
    <p:extLst>
      <p:ext uri="{BB962C8B-B14F-4D97-AF65-F5344CB8AC3E}">
        <p14:creationId xmlns:p14="http://schemas.microsoft.com/office/powerpoint/2010/main" val="18831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Removed brand and product terms from tweets using </a:t>
            </a:r>
            <a:r>
              <a:rPr lang="en-US" dirty="0" err="1"/>
              <a:t>stopwords</a:t>
            </a:r>
            <a:r>
              <a:rPr lang="en-US" dirty="0"/>
              <a:t> removal for this as I was assessing the language toward the</a:t>
            </a:r>
          </a:p>
          <a:p>
            <a:r>
              <a:rPr lang="en-US" dirty="0"/>
              <a:t>Sentiment only, but this could be used to filter sentiment toward a specific product for a company releasing new products or </a:t>
            </a:r>
          </a:p>
          <a:p>
            <a:r>
              <a:rPr lang="en-US" dirty="0"/>
              <a:t>Performing customer satisfaction promises by listening to consumers</a:t>
            </a:r>
          </a:p>
          <a:p>
            <a:r>
              <a:rPr lang="en-US" dirty="0"/>
              <a:t>there were far more  apple and apple product references in this dataset than android</a:t>
            </a:r>
          </a:p>
          <a:p>
            <a:r>
              <a:rPr lang="en-US" dirty="0" err="1"/>
              <a:t>Tfidf</a:t>
            </a:r>
            <a:r>
              <a:rPr lang="en-US" dirty="0"/>
              <a:t> converted data </a:t>
            </a:r>
          </a:p>
          <a:p>
            <a:r>
              <a:rPr lang="en-US" sz="1200" b="0" i="0" kern="1200" dirty="0">
                <a:solidFill>
                  <a:schemeClr val="tx1"/>
                </a:solidFill>
                <a:effectLst/>
                <a:latin typeface="+mn-lt"/>
                <a:ea typeface="+mn-ea"/>
                <a:cs typeface="+mn-cs"/>
              </a:rPr>
              <a:t>TF(t) = (Number of times term t appears in a document) / (Total number of terms in the document).</a:t>
            </a:r>
          </a:p>
          <a:p>
            <a:r>
              <a:rPr lang="en-US" sz="1200" b="1" i="0" kern="1200" dirty="0">
                <a:solidFill>
                  <a:schemeClr val="tx1"/>
                </a:solidFill>
                <a:effectLst/>
                <a:latin typeface="+mn-lt"/>
                <a:ea typeface="+mn-ea"/>
                <a:cs typeface="+mn-cs"/>
              </a:rPr>
              <a:t>IDF: Inverse Document Frequency</a:t>
            </a:r>
            <a:r>
              <a:rPr lang="en-US" sz="1200" b="0" i="0" kern="1200" dirty="0">
                <a:solidFill>
                  <a:schemeClr val="tx1"/>
                </a:solidFill>
                <a:effectLst/>
                <a:latin typeface="+mn-lt"/>
                <a:ea typeface="+mn-ea"/>
                <a:cs typeface="+mn-cs"/>
              </a:rPr>
              <a:t>, which measures how important a term is. While computing TF, all terms are considered equally important.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4</a:t>
            </a:fld>
            <a:endParaRPr lang="en-US"/>
          </a:p>
        </p:txBody>
      </p:sp>
    </p:spTree>
    <p:extLst>
      <p:ext uri="{BB962C8B-B14F-4D97-AF65-F5344CB8AC3E}">
        <p14:creationId xmlns:p14="http://schemas.microsoft.com/office/powerpoint/2010/main" val="159341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raters rated the sentiment in tweets in provided dataset.</a:t>
            </a:r>
          </a:p>
          <a:p>
            <a:r>
              <a:rPr lang="en-US" dirty="0"/>
              <a:t>Data was from </a:t>
            </a:r>
            <a:r>
              <a:rPr lang="en-US" dirty="0" err="1"/>
              <a:t>sxsw</a:t>
            </a:r>
            <a:r>
              <a:rPr lang="en-US" dirty="0"/>
              <a:t> in Austin</a:t>
            </a:r>
          </a:p>
          <a:p>
            <a:endParaRPr lang="en-US" dirty="0"/>
          </a:p>
          <a:p>
            <a:r>
              <a:rPr lang="en-US" dirty="0"/>
              <a:t>Removed those terms and brand/ product terms to provide accurate sentiment, this can be filtered to assess sentiment toward a specific product or brand only</a:t>
            </a:r>
          </a:p>
          <a:p>
            <a:r>
              <a:rPr lang="en-US" dirty="0"/>
              <a:t>Many overlapping terms existed s show later</a:t>
            </a:r>
          </a:p>
          <a:p>
            <a:r>
              <a:rPr lang="en-US" dirty="0"/>
              <a:t>Max length of tweets – 17 words</a:t>
            </a: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5</a:t>
            </a:fld>
            <a:endParaRPr lang="en-US"/>
          </a:p>
        </p:txBody>
      </p:sp>
    </p:spTree>
    <p:extLst>
      <p:ext uri="{BB962C8B-B14F-4D97-AF65-F5344CB8AC3E}">
        <p14:creationId xmlns:p14="http://schemas.microsoft.com/office/powerpoint/2010/main" val="3955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displays the overlap of terms extracted from tweets. Many overlapping points, outliers are infrequent especially for negative sentiment</a:t>
            </a:r>
          </a:p>
          <a:p>
            <a:r>
              <a:rPr lang="en-US" dirty="0"/>
              <a:t>This is due to nature of the dataset and can be rectified with additional data</a:t>
            </a:r>
          </a:p>
          <a:p>
            <a:endParaRPr lang="en-US" dirty="0"/>
          </a:p>
          <a:p>
            <a:r>
              <a:rPr lang="en-US" dirty="0"/>
              <a:t>Additionally, when converting text to numeric datapoints, utilized </a:t>
            </a:r>
            <a:r>
              <a:rPr lang="en-US" dirty="0" err="1"/>
              <a:t>ngrams</a:t>
            </a:r>
            <a:r>
              <a:rPr lang="en-US" dirty="0"/>
              <a:t> (combinations of 2 words together) to give context to phrases that may be negative depending </a:t>
            </a:r>
          </a:p>
          <a:p>
            <a:r>
              <a:rPr lang="en-US" dirty="0"/>
              <a:t>On term occurring before or a word</a:t>
            </a:r>
          </a:p>
        </p:txBody>
      </p:sp>
      <p:sp>
        <p:nvSpPr>
          <p:cNvPr id="4" name="Slide Number Placeholder 3"/>
          <p:cNvSpPr>
            <a:spLocks noGrp="1"/>
          </p:cNvSpPr>
          <p:nvPr>
            <p:ph type="sldNum" sz="quarter" idx="5"/>
          </p:nvPr>
        </p:nvSpPr>
        <p:spPr/>
        <p:txBody>
          <a:bodyPr/>
          <a:lstStyle/>
          <a:p>
            <a:fld id="{07E54ED9-5A3B-F244-86DD-59BF6A4E9083}" type="slidenum">
              <a:rPr lang="en-US" smtClean="0"/>
              <a:t>6</a:t>
            </a:fld>
            <a:endParaRPr lang="en-US"/>
          </a:p>
        </p:txBody>
      </p:sp>
    </p:spTree>
    <p:extLst>
      <p:ext uri="{BB962C8B-B14F-4D97-AF65-F5344CB8AC3E}">
        <p14:creationId xmlns:p14="http://schemas.microsoft.com/office/powerpoint/2010/main" val="210614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50 terms in negative tweets</a:t>
            </a:r>
          </a:p>
          <a:p>
            <a:endParaRPr lang="en-US" dirty="0"/>
          </a:p>
          <a:p>
            <a:r>
              <a:rPr lang="en-US" dirty="0"/>
              <a:t>Overlapping data frequently occurring in positive &amp; negative sentiment</a:t>
            </a:r>
          </a:p>
          <a:p>
            <a:r>
              <a:rPr lang="en-US" dirty="0"/>
              <a:t>Notable negative terms include: battery, phone, launch in addition to obvious negative terms like fail, headache, and </a:t>
            </a:r>
            <a:r>
              <a:rPr lang="en-US" dirty="0" err="1"/>
              <a:t>facist</a:t>
            </a:r>
            <a:r>
              <a:rPr lang="en-US" dirty="0"/>
              <a:t> company</a:t>
            </a:r>
          </a:p>
        </p:txBody>
      </p:sp>
      <p:sp>
        <p:nvSpPr>
          <p:cNvPr id="4" name="Slide Number Placeholder 3"/>
          <p:cNvSpPr>
            <a:spLocks noGrp="1"/>
          </p:cNvSpPr>
          <p:nvPr>
            <p:ph type="sldNum" sz="quarter" idx="5"/>
          </p:nvPr>
        </p:nvSpPr>
        <p:spPr/>
        <p:txBody>
          <a:bodyPr/>
          <a:lstStyle/>
          <a:p>
            <a:fld id="{07E54ED9-5A3B-F244-86DD-59BF6A4E9083}" type="slidenum">
              <a:rPr lang="en-US" smtClean="0"/>
              <a:t>7</a:t>
            </a:fld>
            <a:endParaRPr lang="en-US"/>
          </a:p>
        </p:txBody>
      </p:sp>
    </p:spTree>
    <p:extLst>
      <p:ext uri="{BB962C8B-B14F-4D97-AF65-F5344CB8AC3E}">
        <p14:creationId xmlns:p14="http://schemas.microsoft.com/office/powerpoint/2010/main" val="2556236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50 terms in positive tweets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Overlapping data frequently occurring in positive &amp; negative sentiment</a:t>
            </a:r>
          </a:p>
          <a:p>
            <a:r>
              <a:rPr lang="en-US" dirty="0"/>
              <a:t>Examples include social network, store, rt , new </a:t>
            </a:r>
          </a:p>
          <a:p>
            <a:endParaRPr lang="en-US" dirty="0"/>
          </a:p>
          <a:p>
            <a:r>
              <a:rPr lang="en-US" dirty="0"/>
              <a:t>Notable terms include store, popup store, store downtown, should you want to see what stores seem to be doing something right</a:t>
            </a:r>
          </a:p>
          <a:p>
            <a:r>
              <a:rPr lang="en-US" dirty="0"/>
              <a:t>Marissa </a:t>
            </a:r>
            <a:r>
              <a:rPr lang="en-US" dirty="0" err="1"/>
              <a:t>mayer</a:t>
            </a:r>
            <a:r>
              <a:rPr lang="en-US" dirty="0"/>
              <a:t> is doing something right</a:t>
            </a:r>
          </a:p>
        </p:txBody>
      </p:sp>
      <p:sp>
        <p:nvSpPr>
          <p:cNvPr id="4" name="Slide Number Placeholder 3"/>
          <p:cNvSpPr>
            <a:spLocks noGrp="1"/>
          </p:cNvSpPr>
          <p:nvPr>
            <p:ph type="sldNum" sz="quarter" idx="5"/>
          </p:nvPr>
        </p:nvSpPr>
        <p:spPr/>
        <p:txBody>
          <a:bodyPr/>
          <a:lstStyle/>
          <a:p>
            <a:fld id="{07E54ED9-5A3B-F244-86DD-59BF6A4E9083}" type="slidenum">
              <a:rPr lang="en-US" smtClean="0"/>
              <a:t>8</a:t>
            </a:fld>
            <a:endParaRPr lang="en-US"/>
          </a:p>
        </p:txBody>
      </p:sp>
    </p:spTree>
    <p:extLst>
      <p:ext uri="{BB962C8B-B14F-4D97-AF65-F5344CB8AC3E}">
        <p14:creationId xmlns:p14="http://schemas.microsoft.com/office/powerpoint/2010/main" val="402922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precision focus on negative datapoints, positive bias made accuracy high but low precision so adjusted some weights and thresholds </a:t>
            </a:r>
            <a:r>
              <a:rPr lang="en-US"/>
              <a:t>for analysis</a:t>
            </a:r>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9</a:t>
            </a:fld>
            <a:endParaRPr lang="en-US"/>
          </a:p>
        </p:txBody>
      </p:sp>
    </p:spTree>
    <p:extLst>
      <p:ext uri="{BB962C8B-B14F-4D97-AF65-F5344CB8AC3E}">
        <p14:creationId xmlns:p14="http://schemas.microsoft.com/office/powerpoint/2010/main" val="39387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4EA6-81C5-AE45-8B37-079D86C45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CA15A-3B67-304A-8675-392F0DB21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7DDB88-714D-6D44-8470-AA2C684A286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FB7D3C23-1C46-F14B-AC46-12A19A5A9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EB122-1875-CD4C-A122-DF71EAACB111}"/>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557336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9520-F578-724A-9233-5194602862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BCE15C-4F4D-A042-A9BF-CA53BAA623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D54B1-6713-F849-9865-91A6309BF36D}"/>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CE2E1DF7-2C73-F646-93DE-78D8DADB8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9FEB8-7072-AB49-B742-8EB1FA466BE6}"/>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90539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54451-3B45-244F-A781-05EF8B7DA9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1B807F-6125-3346-8DB3-884BDA5274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60DBA-0336-FC45-B755-1875E80AB54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FB536437-50EF-FF40-86AC-57071C997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DE69-C772-4F43-B2A2-0181347784D3}"/>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87976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ED31-53C9-114E-AD0A-90BCB41FE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C8ED23-613D-7147-9994-D7E05FBD9C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0F6E2-2CC8-DB4B-B913-948FD424C325}"/>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5538532F-BF63-4044-B746-8B6BBA43A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B95D3-9F4F-E844-BBA5-49088C6734DA}"/>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093497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7220-ADF2-E643-A44B-8DC62A292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09FC7F-29D4-BC4E-879E-F2A546193D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E0779-6C26-ED44-99CB-130AD3DCB2C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5EF28138-29F9-BE42-9EC1-12C56EC0F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6B774-E475-FE48-8394-790E474540C2}"/>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53499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8C65A-5C3C-534E-B9BA-501F2B4B6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927DD-78FD-6945-BE2A-0C6267B0DC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9934A-DCE3-7B4F-BF8A-2FDDA3D3D8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EE9D5-BA0C-3541-9BDC-60D2A62EC29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01E66038-8881-5F43-B2D6-BF4583EDA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26495-363B-C848-B564-434794C7C35C}"/>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146918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3CE6-8F78-9E45-9146-BB1445E913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C9DFF-FFB6-4447-BC10-0A2AB4D0F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E0A924-715A-DE40-939C-4C60BC1319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8A36-C20F-234E-B849-04C4F2BD8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3AB24F-3ABE-C747-B266-CE1CEBF936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AB396E-3434-644E-AB62-2D1027659568}"/>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8" name="Footer Placeholder 7">
            <a:extLst>
              <a:ext uri="{FF2B5EF4-FFF2-40B4-BE49-F238E27FC236}">
                <a16:creationId xmlns:a16="http://schemas.microsoft.com/office/drawing/2014/main" id="{93AD1A47-F0DA-0B49-A4D6-89FD189F26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78B4AA-C626-E84E-BB11-86490CD76646}"/>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4749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986E-A74D-3846-B5F7-5DC12B293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1BE35B-8B5C-0A40-BC8D-DDC1029552B2}"/>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4" name="Footer Placeholder 3">
            <a:extLst>
              <a:ext uri="{FF2B5EF4-FFF2-40B4-BE49-F238E27FC236}">
                <a16:creationId xmlns:a16="http://schemas.microsoft.com/office/drawing/2014/main" id="{B70AC5E7-2708-C047-A9E4-51D2F7BE9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C3E845-8FFE-C342-BA5E-0BF054E30975}"/>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713846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8BD9B-3C04-7F41-9A6D-FBCCACF48068}"/>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3" name="Footer Placeholder 2">
            <a:extLst>
              <a:ext uri="{FF2B5EF4-FFF2-40B4-BE49-F238E27FC236}">
                <a16:creationId xmlns:a16="http://schemas.microsoft.com/office/drawing/2014/main" id="{C7A3D680-0BA9-3E49-818A-3D0E81DE03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A16C92-CE14-3A49-A75B-C5C0D3CE7CB9}"/>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418905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EC74-3D7A-C849-BB8A-8D614E57D3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5A92A2-878A-7E41-8A87-E5C039F10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05D818-FF60-F742-93AC-C19E7E502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BA10A9-FC39-6F43-AED4-0CC5C2B17853}"/>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6057B777-4E90-2D47-A39E-63793C2B8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235DA-91DB-874A-8BD0-40131C84E7F9}"/>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28205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5906-1199-F348-8EC0-EEF79BA7B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039551-E244-F347-B26C-B7F706273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18A495-AE44-FB44-986F-4BC1CC8D8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BC38C-324E-714F-B56A-775EA711F64E}"/>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E3746454-0B22-7147-B96A-215D0D63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18EDB-0D59-FF4B-925B-2B4DE688DB55}"/>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165437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94445-90AD-6E41-AF74-831D44049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275FB0-1CB5-0E43-A4D7-184CF5E93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02256-1BD1-1840-BB2E-20F465C111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759EEEE2-D178-5A45-94CF-DFDA3A988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85EE23-05AA-3947-960C-0DC628565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E3787-D906-0F47-A7CA-FBDCF918F146}" type="slidenum">
              <a:rPr lang="en-US" smtClean="0"/>
              <a:t>‹#›</a:t>
            </a:fld>
            <a:endParaRPr lang="en-US"/>
          </a:p>
        </p:txBody>
      </p:sp>
    </p:spTree>
    <p:extLst>
      <p:ext uri="{BB962C8B-B14F-4D97-AF65-F5344CB8AC3E}">
        <p14:creationId xmlns:p14="http://schemas.microsoft.com/office/powerpoint/2010/main" val="41723628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2952CAD3-8D00-DB4F-8F0A-8FD0EF2F8723}"/>
              </a:ext>
            </a:extLst>
          </p:cNvPr>
          <p:cNvPicPr>
            <a:picLocks noChangeAspect="1"/>
          </p:cNvPicPr>
          <p:nvPr/>
        </p:nvPicPr>
        <p:blipFill>
          <a:blip r:embed="rId3">
            <a:alphaModFix amt="40000"/>
          </a:blip>
          <a:stretch>
            <a:fillRect/>
          </a:stretch>
        </p:blipFill>
        <p:spPr>
          <a:xfrm>
            <a:off x="2386593" y="232883"/>
            <a:ext cx="7952481" cy="7068872"/>
          </a:xfrm>
          <a:prstGeom prst="rect">
            <a:avLst/>
          </a:prstGeom>
          <a:noFill/>
        </p:spPr>
      </p:pic>
      <p:sp>
        <p:nvSpPr>
          <p:cNvPr id="2" name="Title 1">
            <a:extLst>
              <a:ext uri="{FF2B5EF4-FFF2-40B4-BE49-F238E27FC236}">
                <a16:creationId xmlns:a16="http://schemas.microsoft.com/office/drawing/2014/main" id="{B2731575-4A3E-4749-85E2-9E5EA4565393}"/>
              </a:ext>
            </a:extLst>
          </p:cNvPr>
          <p:cNvSpPr>
            <a:spLocks noGrp="1"/>
          </p:cNvSpPr>
          <p:nvPr>
            <p:ph type="ctrTitle"/>
          </p:nvPr>
        </p:nvSpPr>
        <p:spPr>
          <a:xfrm>
            <a:off x="627017" y="168329"/>
            <a:ext cx="10635872" cy="2150954"/>
          </a:xfrm>
        </p:spPr>
        <p:txBody>
          <a:bodyPr>
            <a:noAutofit/>
            <a:scene3d>
              <a:camera prst="orthographicFront"/>
              <a:lightRig rig="soft" dir="t">
                <a:rot lat="0" lon="0" rev="15600000"/>
              </a:lightRig>
            </a:scene3d>
            <a:sp3d extrusionH="57150" prstMaterial="softEdge">
              <a:bevelT w="25400" h="38100"/>
            </a:sp3d>
          </a:bodyPr>
          <a:lstStyle/>
          <a:p>
            <a:r>
              <a:rPr lang="en-US" sz="6600" b="1" dirty="0">
                <a:ln w="28575">
                  <a:solidFill>
                    <a:schemeClr val="bg1"/>
                  </a:solidFill>
                  <a:prstDash val="solid"/>
                </a:ln>
                <a:effectLst/>
                <a:latin typeface="+mn-lt"/>
              </a:rPr>
              <a:t>Twitter Sentiment Analysis</a:t>
            </a:r>
          </a:p>
        </p:txBody>
      </p:sp>
      <p:sp>
        <p:nvSpPr>
          <p:cNvPr id="3" name="Subtitle 2">
            <a:extLst>
              <a:ext uri="{FF2B5EF4-FFF2-40B4-BE49-F238E27FC236}">
                <a16:creationId xmlns:a16="http://schemas.microsoft.com/office/drawing/2014/main" id="{5CBBBDED-7BBA-3342-B71D-A69AEF7BD72E}"/>
              </a:ext>
            </a:extLst>
          </p:cNvPr>
          <p:cNvSpPr>
            <a:spLocks noGrp="1"/>
          </p:cNvSpPr>
          <p:nvPr>
            <p:ph type="subTitle" idx="1"/>
          </p:nvPr>
        </p:nvSpPr>
        <p:spPr>
          <a:xfrm>
            <a:off x="1431634" y="2757549"/>
            <a:ext cx="9144000" cy="1655762"/>
          </a:xfrm>
        </p:spPr>
        <p:txBody>
          <a:bodyPr/>
          <a:lstStyle/>
          <a:p>
            <a:r>
              <a:rPr lang="en-US" sz="4000" b="1" dirty="0">
                <a:ln w="9525">
                  <a:solidFill>
                    <a:schemeClr val="bg1"/>
                  </a:solidFill>
                  <a:prstDash val="solid"/>
                </a:ln>
                <a:effectLst>
                  <a:outerShdw blurRad="12700" dist="38100" dir="2700000" algn="tl" rotWithShape="0">
                    <a:schemeClr val="bg1">
                      <a:lumMod val="50000"/>
                    </a:schemeClr>
                  </a:outerShdw>
                </a:effectLst>
              </a:rPr>
              <a:t>Natural Language Processing</a:t>
            </a:r>
          </a:p>
          <a:p>
            <a:endParaRPr lang="en-US" dirty="0"/>
          </a:p>
        </p:txBody>
      </p:sp>
      <p:pic>
        <p:nvPicPr>
          <p:cNvPr id="9" name="Picture 8">
            <a:extLst>
              <a:ext uri="{FF2B5EF4-FFF2-40B4-BE49-F238E27FC236}">
                <a16:creationId xmlns:a16="http://schemas.microsoft.com/office/drawing/2014/main" id="{72BF0D04-52D0-0B48-9720-2EED5234B458}"/>
              </a:ext>
            </a:extLst>
          </p:cNvPr>
          <p:cNvPicPr>
            <a:picLocks noChangeAspect="1"/>
          </p:cNvPicPr>
          <p:nvPr/>
        </p:nvPicPr>
        <p:blipFill>
          <a:blip r:embed="rId4"/>
          <a:stretch>
            <a:fillRect/>
          </a:stretch>
        </p:blipFill>
        <p:spPr>
          <a:xfrm>
            <a:off x="9491561" y="2540731"/>
            <a:ext cx="2369353" cy="2566086"/>
          </a:xfrm>
          <a:prstGeom prst="rect">
            <a:avLst/>
          </a:prstGeom>
        </p:spPr>
      </p:pic>
      <p:pic>
        <p:nvPicPr>
          <p:cNvPr id="10" name="Picture 9">
            <a:extLst>
              <a:ext uri="{FF2B5EF4-FFF2-40B4-BE49-F238E27FC236}">
                <a16:creationId xmlns:a16="http://schemas.microsoft.com/office/drawing/2014/main" id="{6132DC98-3664-4C4F-B1EC-2A82515E2051}"/>
              </a:ext>
            </a:extLst>
          </p:cNvPr>
          <p:cNvPicPr>
            <a:picLocks noChangeAspect="1"/>
          </p:cNvPicPr>
          <p:nvPr/>
        </p:nvPicPr>
        <p:blipFill>
          <a:blip r:embed="rId5"/>
          <a:stretch>
            <a:fillRect/>
          </a:stretch>
        </p:blipFill>
        <p:spPr>
          <a:xfrm>
            <a:off x="243701" y="2757549"/>
            <a:ext cx="2387601" cy="2387601"/>
          </a:xfrm>
          <a:prstGeom prst="rect">
            <a:avLst/>
          </a:prstGeom>
        </p:spPr>
      </p:pic>
      <p:sp>
        <p:nvSpPr>
          <p:cNvPr id="8" name="Rectangle 7">
            <a:extLst>
              <a:ext uri="{FF2B5EF4-FFF2-40B4-BE49-F238E27FC236}">
                <a16:creationId xmlns:a16="http://schemas.microsoft.com/office/drawing/2014/main" id="{6A221BF5-2949-4D47-B0D3-485D0414CE28}"/>
              </a:ext>
            </a:extLst>
          </p:cNvPr>
          <p:cNvSpPr/>
          <p:nvPr/>
        </p:nvSpPr>
        <p:spPr>
          <a:xfrm>
            <a:off x="4322489" y="5978786"/>
            <a:ext cx="3244927" cy="646331"/>
          </a:xfrm>
          <a:prstGeom prst="rect">
            <a:avLst/>
          </a:prstGeom>
        </p:spPr>
        <p:txBody>
          <a:bodyPr wrap="none">
            <a:spAutoFit/>
          </a:bodyPr>
          <a:lstStyle/>
          <a:p>
            <a:r>
              <a:rPr lang="en-US" sz="3600" b="1" dirty="0">
                <a:ln w="9525">
                  <a:solidFill>
                    <a:schemeClr val="bg1"/>
                  </a:solidFill>
                  <a:prstDash val="solid"/>
                </a:ln>
                <a:effectLst>
                  <a:outerShdw blurRad="12700" dist="38100" dir="2700000" algn="tl" rotWithShape="0">
                    <a:schemeClr val="bg1">
                      <a:lumMod val="50000"/>
                    </a:schemeClr>
                  </a:outerShdw>
                </a:effectLst>
              </a:rPr>
              <a:t>Brennan Mathis</a:t>
            </a:r>
          </a:p>
        </p:txBody>
      </p:sp>
    </p:spTree>
    <p:extLst>
      <p:ext uri="{BB962C8B-B14F-4D97-AF65-F5344CB8AC3E}">
        <p14:creationId xmlns:p14="http://schemas.microsoft.com/office/powerpoint/2010/main" val="1504605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9D0-60D1-B043-904F-E9A3E293E8B8}"/>
              </a:ext>
            </a:extLst>
          </p:cNvPr>
          <p:cNvSpPr>
            <a:spLocks noGrp="1"/>
          </p:cNvSpPr>
          <p:nvPr>
            <p:ph type="title"/>
          </p:nvPr>
        </p:nvSpPr>
        <p:spPr>
          <a:xfrm>
            <a:off x="2609600" y="123226"/>
            <a:ext cx="10515600" cy="1325563"/>
          </a:xfrm>
        </p:spPr>
        <p:txBody>
          <a:bodyPr>
            <a:normAutofit/>
          </a:bodyPr>
          <a:lstStyle/>
          <a:p>
            <a:r>
              <a:rPr lang="en-US" sz="4000" dirty="0"/>
              <a:t>Statistical Models Precision/Recall</a:t>
            </a:r>
          </a:p>
        </p:txBody>
      </p:sp>
      <p:pic>
        <p:nvPicPr>
          <p:cNvPr id="6" name="Picture 5">
            <a:extLst>
              <a:ext uri="{FF2B5EF4-FFF2-40B4-BE49-F238E27FC236}">
                <a16:creationId xmlns:a16="http://schemas.microsoft.com/office/drawing/2014/main" id="{5433E84F-C7BF-7D4A-8D6C-8DCF88C4A98D}"/>
              </a:ext>
            </a:extLst>
          </p:cNvPr>
          <p:cNvPicPr>
            <a:picLocks noChangeAspect="1"/>
          </p:cNvPicPr>
          <p:nvPr/>
        </p:nvPicPr>
        <p:blipFill>
          <a:blip r:embed="rId3"/>
          <a:stretch>
            <a:fillRect/>
          </a:stretch>
        </p:blipFill>
        <p:spPr>
          <a:xfrm>
            <a:off x="3234632" y="1448789"/>
            <a:ext cx="5934685" cy="5236487"/>
          </a:xfrm>
          <a:prstGeom prst="rect">
            <a:avLst/>
          </a:prstGeom>
        </p:spPr>
      </p:pic>
    </p:spTree>
    <p:extLst>
      <p:ext uri="{BB962C8B-B14F-4D97-AF65-F5344CB8AC3E}">
        <p14:creationId xmlns:p14="http://schemas.microsoft.com/office/powerpoint/2010/main" val="375139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3398-8A9F-4B47-AEC6-61292A501BD6}"/>
              </a:ext>
            </a:extLst>
          </p:cNvPr>
          <p:cNvPicPr>
            <a:picLocks noChangeAspect="1"/>
          </p:cNvPicPr>
          <p:nvPr/>
        </p:nvPicPr>
        <p:blipFill>
          <a:blip r:embed="rId3"/>
          <a:stretch>
            <a:fillRect/>
          </a:stretch>
        </p:blipFill>
        <p:spPr>
          <a:xfrm>
            <a:off x="2802979" y="2090057"/>
            <a:ext cx="6162891" cy="4411687"/>
          </a:xfrm>
          <a:prstGeom prst="rect">
            <a:avLst/>
          </a:prstGeom>
        </p:spPr>
      </p:pic>
      <p:sp>
        <p:nvSpPr>
          <p:cNvPr id="5" name="TextBox 4">
            <a:extLst>
              <a:ext uri="{FF2B5EF4-FFF2-40B4-BE49-F238E27FC236}">
                <a16:creationId xmlns:a16="http://schemas.microsoft.com/office/drawing/2014/main" id="{483D182D-891A-074C-84E4-CDEC23529A9A}"/>
              </a:ext>
            </a:extLst>
          </p:cNvPr>
          <p:cNvSpPr txBox="1"/>
          <p:nvPr/>
        </p:nvSpPr>
        <p:spPr>
          <a:xfrm>
            <a:off x="4025735" y="890649"/>
            <a:ext cx="3250185" cy="707886"/>
          </a:xfrm>
          <a:prstGeom prst="rect">
            <a:avLst/>
          </a:prstGeom>
          <a:noFill/>
        </p:spPr>
        <p:txBody>
          <a:bodyPr wrap="none" rtlCol="0">
            <a:spAutoFit/>
          </a:bodyPr>
          <a:lstStyle/>
          <a:p>
            <a:r>
              <a:rPr lang="en-US" sz="4000" dirty="0"/>
              <a:t>Model Results </a:t>
            </a:r>
          </a:p>
        </p:txBody>
      </p:sp>
    </p:spTree>
    <p:extLst>
      <p:ext uri="{BB962C8B-B14F-4D97-AF65-F5344CB8AC3E}">
        <p14:creationId xmlns:p14="http://schemas.microsoft.com/office/powerpoint/2010/main" val="280690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41427-0B2C-A442-B631-8232C7EA7CBB}"/>
              </a:ext>
            </a:extLst>
          </p:cNvPr>
          <p:cNvSpPr>
            <a:spLocks noGrp="1"/>
          </p:cNvSpPr>
          <p:nvPr>
            <p:ph type="title"/>
          </p:nvPr>
        </p:nvSpPr>
        <p:spPr>
          <a:xfrm>
            <a:off x="2140527" y="345966"/>
            <a:ext cx="10515600" cy="1133693"/>
          </a:xfrm>
        </p:spPr>
        <p:txBody>
          <a:bodyPr>
            <a:normAutofit/>
          </a:bodyPr>
          <a:lstStyle/>
          <a:p>
            <a:r>
              <a:rPr lang="en-US" sz="5200" dirty="0"/>
              <a:t>Business Recommendations</a:t>
            </a:r>
          </a:p>
        </p:txBody>
      </p:sp>
      <p:graphicFrame>
        <p:nvGraphicFramePr>
          <p:cNvPr id="5" name="Content Placeholder 2">
            <a:extLst>
              <a:ext uri="{FF2B5EF4-FFF2-40B4-BE49-F238E27FC236}">
                <a16:creationId xmlns:a16="http://schemas.microsoft.com/office/drawing/2014/main" id="{48FD2F70-5E06-4A88-9BAB-FCFB32DA8EBF}"/>
              </a:ext>
            </a:extLst>
          </p:cNvPr>
          <p:cNvGraphicFramePr>
            <a:graphicFrameLocks noGrp="1"/>
          </p:cNvGraphicFramePr>
          <p:nvPr>
            <p:ph idx="1"/>
            <p:extLst>
              <p:ext uri="{D42A27DB-BD31-4B8C-83A1-F6EECF244321}">
                <p14:modId xmlns:p14="http://schemas.microsoft.com/office/powerpoint/2010/main" val="33773530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97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D9EF-CAAD-864F-BB05-D31092285940}"/>
              </a:ext>
            </a:extLst>
          </p:cNvPr>
          <p:cNvSpPr>
            <a:spLocks noGrp="1"/>
          </p:cNvSpPr>
          <p:nvPr>
            <p:ph type="title"/>
          </p:nvPr>
        </p:nvSpPr>
        <p:spPr>
          <a:xfrm>
            <a:off x="4378614" y="365558"/>
            <a:ext cx="3235036" cy="1325563"/>
          </a:xfrm>
        </p:spPr>
        <p:txBody>
          <a:bodyPr/>
          <a:lstStyle/>
          <a:p>
            <a:r>
              <a:rPr lang="en-US" dirty="0"/>
              <a:t>#Thankyou</a:t>
            </a:r>
          </a:p>
        </p:txBody>
      </p:sp>
      <p:pic>
        <p:nvPicPr>
          <p:cNvPr id="4" name="Content Placeholder 3">
            <a:extLst>
              <a:ext uri="{FF2B5EF4-FFF2-40B4-BE49-F238E27FC236}">
                <a16:creationId xmlns:a16="http://schemas.microsoft.com/office/drawing/2014/main" id="{3AB41780-7CB7-0E4B-8265-1D00744E4713}"/>
              </a:ext>
            </a:extLst>
          </p:cNvPr>
          <p:cNvPicPr>
            <a:picLocks noGrp="1" noChangeAspect="1"/>
          </p:cNvPicPr>
          <p:nvPr>
            <p:ph idx="1"/>
          </p:nvPr>
        </p:nvPicPr>
        <p:blipFill>
          <a:blip r:embed="rId3"/>
          <a:stretch>
            <a:fillRect/>
          </a:stretch>
        </p:blipFill>
        <p:spPr>
          <a:xfrm>
            <a:off x="3172691" y="1691121"/>
            <a:ext cx="5646882" cy="4223868"/>
          </a:xfrm>
          <a:prstGeom prst="rect">
            <a:avLst/>
          </a:prstGeom>
        </p:spPr>
      </p:pic>
    </p:spTree>
    <p:extLst>
      <p:ext uri="{BB962C8B-B14F-4D97-AF65-F5344CB8AC3E}">
        <p14:creationId xmlns:p14="http://schemas.microsoft.com/office/powerpoint/2010/main" val="93112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CC14A-F070-1D43-BB80-1DAA2BEF038B}"/>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CFF5CD-3EAF-7044-8312-627E95A89BBE}"/>
              </a:ext>
            </a:extLst>
          </p:cNvPr>
          <p:cNvSpPr>
            <a:spLocks noGrp="1"/>
          </p:cNvSpPr>
          <p:nvPr>
            <p:ph idx="1"/>
          </p:nvPr>
        </p:nvSpPr>
        <p:spPr>
          <a:xfrm>
            <a:off x="4447308" y="591344"/>
            <a:ext cx="6906491" cy="5585619"/>
          </a:xfrm>
        </p:spPr>
        <p:txBody>
          <a:bodyPr anchor="ctr">
            <a:normAutofit/>
          </a:bodyPr>
          <a:lstStyle/>
          <a:p>
            <a:pPr marL="0" indent="0">
              <a:buNone/>
            </a:pPr>
            <a:r>
              <a:rPr lang="en-US" dirty="0"/>
              <a:t>Use language in tweets to assess negative sentiment toward any brand or product</a:t>
            </a:r>
          </a:p>
        </p:txBody>
      </p:sp>
    </p:spTree>
    <p:extLst>
      <p:ext uri="{BB962C8B-B14F-4D97-AF65-F5344CB8AC3E}">
        <p14:creationId xmlns:p14="http://schemas.microsoft.com/office/powerpoint/2010/main" val="40723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F7BC-7967-A144-A780-F09467EBAC2A}"/>
              </a:ext>
            </a:extLst>
          </p:cNvPr>
          <p:cNvSpPr>
            <a:spLocks noGrp="1"/>
          </p:cNvSpPr>
          <p:nvPr>
            <p:ph type="title"/>
          </p:nvPr>
        </p:nvSpPr>
        <p:spPr>
          <a:xfrm>
            <a:off x="6096000" y="668471"/>
            <a:ext cx="6586491" cy="1676603"/>
          </a:xfrm>
        </p:spPr>
        <p:txBody>
          <a:bodyPr>
            <a:normAutofit/>
          </a:bodyPr>
          <a:lstStyle/>
          <a:p>
            <a:r>
              <a:rPr lang="en-US" sz="5400" dirty="0"/>
              <a:t>Business Value</a:t>
            </a:r>
          </a:p>
        </p:txBody>
      </p:sp>
      <p:sp>
        <p:nvSpPr>
          <p:cNvPr id="3" name="Content Placeholder 2">
            <a:extLst>
              <a:ext uri="{FF2B5EF4-FFF2-40B4-BE49-F238E27FC236}">
                <a16:creationId xmlns:a16="http://schemas.microsoft.com/office/drawing/2014/main" id="{0520840C-F642-7540-BF68-BA343FB2ADF0}"/>
              </a:ext>
            </a:extLst>
          </p:cNvPr>
          <p:cNvSpPr>
            <a:spLocks noGrp="1"/>
          </p:cNvSpPr>
          <p:nvPr>
            <p:ph idx="1"/>
          </p:nvPr>
        </p:nvSpPr>
        <p:spPr>
          <a:xfrm>
            <a:off x="4989080" y="2455317"/>
            <a:ext cx="6586489" cy="3785419"/>
          </a:xfrm>
        </p:spPr>
        <p:txBody>
          <a:bodyPr>
            <a:noAutofit/>
          </a:bodyPr>
          <a:lstStyle/>
          <a:p>
            <a:pPr marL="0" indent="0" algn="ctr">
              <a:buNone/>
            </a:pPr>
            <a:r>
              <a:rPr lang="en-US" sz="3200" dirty="0"/>
              <a:t>Use machine learning to assess negative sentiment conveyed through social media</a:t>
            </a:r>
          </a:p>
        </p:txBody>
      </p:sp>
      <p:pic>
        <p:nvPicPr>
          <p:cNvPr id="5" name="Picture 4">
            <a:extLst>
              <a:ext uri="{FF2B5EF4-FFF2-40B4-BE49-F238E27FC236}">
                <a16:creationId xmlns:a16="http://schemas.microsoft.com/office/drawing/2014/main" id="{1EDF681D-5ABE-4F57-B1D5-1FEB47518620}"/>
              </a:ext>
            </a:extLst>
          </p:cNvPr>
          <p:cNvPicPr>
            <a:picLocks noChangeAspect="1"/>
          </p:cNvPicPr>
          <p:nvPr/>
        </p:nvPicPr>
        <p:blipFill rotWithShape="1">
          <a:blip r:embed="rId3"/>
          <a:srcRect l="23244" r="34510"/>
          <a:stretch/>
        </p:blipFill>
        <p:spPr>
          <a:xfrm>
            <a:off x="20" y="10"/>
            <a:ext cx="4635571" cy="6857990"/>
          </a:xfrm>
          <a:prstGeom prst="rect">
            <a:avLst/>
          </a:prstGeom>
          <a:effectLst/>
        </p:spPr>
      </p:pic>
    </p:spTree>
    <p:extLst>
      <p:ext uri="{BB962C8B-B14F-4D97-AF65-F5344CB8AC3E}">
        <p14:creationId xmlns:p14="http://schemas.microsoft.com/office/powerpoint/2010/main" val="319150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487B26CA-663C-3346-BB92-997BE59C8EB6}"/>
              </a:ext>
            </a:extLst>
          </p:cNvPr>
          <p:cNvSpPr>
            <a:spLocks noGrp="1"/>
          </p:cNvSpPr>
          <p:nvPr>
            <p:ph type="title"/>
          </p:nvPr>
        </p:nvSpPr>
        <p:spPr>
          <a:xfrm>
            <a:off x="841247" y="5529884"/>
            <a:ext cx="5806440" cy="1096331"/>
          </a:xfrm>
        </p:spPr>
        <p:txBody>
          <a:bodyPr>
            <a:normAutofit/>
          </a:bodyPr>
          <a:lstStyle/>
          <a:p>
            <a:r>
              <a:rPr lang="en-US" sz="4000">
                <a:solidFill>
                  <a:srgbClr val="303030"/>
                </a:solidFill>
              </a:rPr>
              <a:t>Factors Assessed</a:t>
            </a:r>
          </a:p>
        </p:txBody>
      </p:sp>
      <p:pic>
        <p:nvPicPr>
          <p:cNvPr id="5" name="Picture 4" descr="Chart, histogram&#10;&#10;Description automatically generated">
            <a:extLst>
              <a:ext uri="{FF2B5EF4-FFF2-40B4-BE49-F238E27FC236}">
                <a16:creationId xmlns:a16="http://schemas.microsoft.com/office/drawing/2014/main" id="{7B9ABE6D-FE90-BC4B-BD28-76FA5A599EDF}"/>
              </a:ext>
            </a:extLst>
          </p:cNvPr>
          <p:cNvPicPr>
            <a:picLocks noChangeAspect="1"/>
          </p:cNvPicPr>
          <p:nvPr/>
        </p:nvPicPr>
        <p:blipFill>
          <a:blip r:embed="rId3"/>
          <a:stretch>
            <a:fillRect/>
          </a:stretch>
        </p:blipFill>
        <p:spPr>
          <a:xfrm>
            <a:off x="96982" y="678873"/>
            <a:ext cx="7346605" cy="4436036"/>
          </a:xfrm>
          <a:prstGeom prst="rect">
            <a:avLst/>
          </a:prstGeom>
        </p:spPr>
      </p:pic>
      <p:sp>
        <p:nvSpPr>
          <p:cNvPr id="3" name="Content Placeholder 2">
            <a:extLst>
              <a:ext uri="{FF2B5EF4-FFF2-40B4-BE49-F238E27FC236}">
                <a16:creationId xmlns:a16="http://schemas.microsoft.com/office/drawing/2014/main" id="{A76E1049-DFED-7D47-802F-BC0592F13AFB}"/>
              </a:ext>
            </a:extLst>
          </p:cNvPr>
          <p:cNvSpPr>
            <a:spLocks noGrp="1"/>
          </p:cNvSpPr>
          <p:nvPr>
            <p:ph idx="1"/>
          </p:nvPr>
        </p:nvSpPr>
        <p:spPr>
          <a:xfrm>
            <a:off x="7948312" y="1418771"/>
            <a:ext cx="4008101" cy="4020458"/>
          </a:xfrm>
        </p:spPr>
        <p:txBody>
          <a:bodyPr anchor="ctr">
            <a:normAutofit/>
          </a:bodyPr>
          <a:lstStyle/>
          <a:p>
            <a:r>
              <a:rPr lang="en-US" sz="3600" dirty="0"/>
              <a:t>Tweet text</a:t>
            </a:r>
          </a:p>
          <a:p>
            <a:endParaRPr lang="en-US" sz="3600" dirty="0"/>
          </a:p>
          <a:p>
            <a:r>
              <a:rPr lang="en-US" sz="3600" dirty="0"/>
              <a:t>Sentiment </a:t>
            </a:r>
          </a:p>
          <a:p>
            <a:endParaRPr lang="en-US" sz="3600" dirty="0"/>
          </a:p>
          <a:p>
            <a:r>
              <a:rPr lang="en-US" sz="3600" dirty="0"/>
              <a:t>Term frequency</a:t>
            </a:r>
          </a:p>
          <a:p>
            <a:pPr marL="0" indent="0">
              <a:buNone/>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236194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B0D2-E3FB-534B-870D-3A934E389509}"/>
              </a:ext>
            </a:extLst>
          </p:cNvPr>
          <p:cNvSpPr>
            <a:spLocks noGrp="1"/>
          </p:cNvSpPr>
          <p:nvPr>
            <p:ph type="title"/>
          </p:nvPr>
        </p:nvSpPr>
        <p:spPr>
          <a:xfrm>
            <a:off x="540327" y="513332"/>
            <a:ext cx="6411686" cy="1325563"/>
          </a:xfrm>
        </p:spPr>
        <p:txBody>
          <a:bodyPr>
            <a:normAutofit/>
          </a:bodyPr>
          <a:lstStyle/>
          <a:p>
            <a:r>
              <a:rPr lang="en-US">
                <a:latin typeface="+mn-lt"/>
              </a:rPr>
              <a:t>Dataset Info</a:t>
            </a:r>
            <a:endParaRPr lang="en-US" dirty="0">
              <a:latin typeface="+mn-lt"/>
            </a:endParaRPr>
          </a:p>
        </p:txBody>
      </p:sp>
      <p:pic>
        <p:nvPicPr>
          <p:cNvPr id="9" name="Content Placeholder 8" descr="A picture containing device, clock&#10;&#10;Description automatically generated">
            <a:extLst>
              <a:ext uri="{FF2B5EF4-FFF2-40B4-BE49-F238E27FC236}">
                <a16:creationId xmlns:a16="http://schemas.microsoft.com/office/drawing/2014/main" id="{FD6048CB-F1FB-F34C-8659-4C1D99982336}"/>
              </a:ext>
            </a:extLst>
          </p:cNvPr>
          <p:cNvPicPr>
            <a:picLocks noGrp="1" noChangeAspect="1"/>
          </p:cNvPicPr>
          <p:nvPr>
            <p:ph idx="1"/>
          </p:nvPr>
        </p:nvPicPr>
        <p:blipFill>
          <a:blip r:embed="rId3"/>
          <a:stretch>
            <a:fillRect/>
          </a:stretch>
        </p:blipFill>
        <p:spPr>
          <a:xfrm>
            <a:off x="5403272" y="454245"/>
            <a:ext cx="6567055" cy="6640489"/>
          </a:xfrm>
        </p:spPr>
      </p:pic>
      <p:sp>
        <p:nvSpPr>
          <p:cNvPr id="10" name="TextBox 9">
            <a:extLst>
              <a:ext uri="{FF2B5EF4-FFF2-40B4-BE49-F238E27FC236}">
                <a16:creationId xmlns:a16="http://schemas.microsoft.com/office/drawing/2014/main" id="{EFE144D2-EFFF-FD47-A937-8F49A11598C4}"/>
              </a:ext>
            </a:extLst>
          </p:cNvPr>
          <p:cNvSpPr txBox="1"/>
          <p:nvPr/>
        </p:nvSpPr>
        <p:spPr>
          <a:xfrm>
            <a:off x="437510" y="5035555"/>
            <a:ext cx="5197770" cy="646331"/>
          </a:xfrm>
          <a:prstGeom prst="rect">
            <a:avLst/>
          </a:prstGeom>
          <a:noFill/>
        </p:spPr>
        <p:txBody>
          <a:bodyPr wrap="none" rtlCol="0">
            <a:spAutoFit/>
          </a:bodyPr>
          <a:lstStyle/>
          <a:p>
            <a:r>
              <a:rPr lang="en-US" sz="3600"/>
              <a:t>5070 unique words/tokens</a:t>
            </a:r>
            <a:endParaRPr lang="en-US" sz="3600" dirty="0"/>
          </a:p>
        </p:txBody>
      </p:sp>
      <p:sp>
        <p:nvSpPr>
          <p:cNvPr id="11" name="TextBox 10">
            <a:extLst>
              <a:ext uri="{FF2B5EF4-FFF2-40B4-BE49-F238E27FC236}">
                <a16:creationId xmlns:a16="http://schemas.microsoft.com/office/drawing/2014/main" id="{EC5B7B06-D788-7B4F-9FCF-C1C0CF4AE77D}"/>
              </a:ext>
            </a:extLst>
          </p:cNvPr>
          <p:cNvSpPr txBox="1"/>
          <p:nvPr/>
        </p:nvSpPr>
        <p:spPr>
          <a:xfrm>
            <a:off x="540327" y="2958661"/>
            <a:ext cx="2496068" cy="646331"/>
          </a:xfrm>
          <a:prstGeom prst="rect">
            <a:avLst/>
          </a:prstGeom>
          <a:noFill/>
        </p:spPr>
        <p:txBody>
          <a:bodyPr wrap="none" rtlCol="0">
            <a:spAutoFit/>
          </a:bodyPr>
          <a:lstStyle/>
          <a:p>
            <a:r>
              <a:rPr lang="en-US" sz="3600"/>
              <a:t>3403 tweets</a:t>
            </a:r>
            <a:endParaRPr lang="en-US" sz="3600" dirty="0"/>
          </a:p>
        </p:txBody>
      </p:sp>
      <p:sp>
        <p:nvSpPr>
          <p:cNvPr id="3" name="TextBox 2">
            <a:extLst>
              <a:ext uri="{FF2B5EF4-FFF2-40B4-BE49-F238E27FC236}">
                <a16:creationId xmlns:a16="http://schemas.microsoft.com/office/drawing/2014/main" id="{1A2EC52D-E337-024D-ABE1-F0BBFFCF30EE}"/>
              </a:ext>
            </a:extLst>
          </p:cNvPr>
          <p:cNvSpPr txBox="1"/>
          <p:nvPr/>
        </p:nvSpPr>
        <p:spPr>
          <a:xfrm>
            <a:off x="427141" y="6334813"/>
            <a:ext cx="6093976" cy="369332"/>
          </a:xfrm>
          <a:prstGeom prst="rect">
            <a:avLst/>
          </a:prstGeom>
          <a:noFill/>
        </p:spPr>
        <p:txBody>
          <a:bodyPr wrap="none" rtlCol="0">
            <a:spAutoFit/>
          </a:bodyPr>
          <a:lstStyle/>
          <a:p>
            <a:r>
              <a:rPr lang="en-US"/>
              <a:t>https://data.world/crowdflower/brands-and-product-emotions</a:t>
            </a:r>
            <a:endParaRPr lang="en-US" dirty="0"/>
          </a:p>
        </p:txBody>
      </p:sp>
      <p:sp>
        <p:nvSpPr>
          <p:cNvPr id="4" name="TextBox 3">
            <a:extLst>
              <a:ext uri="{FF2B5EF4-FFF2-40B4-BE49-F238E27FC236}">
                <a16:creationId xmlns:a16="http://schemas.microsoft.com/office/drawing/2014/main" id="{DA98A77E-6D1A-F346-BDDE-211074D6E9FB}"/>
              </a:ext>
            </a:extLst>
          </p:cNvPr>
          <p:cNvSpPr txBox="1"/>
          <p:nvPr/>
        </p:nvSpPr>
        <p:spPr>
          <a:xfrm>
            <a:off x="594891" y="1482112"/>
            <a:ext cx="3400418" cy="369332"/>
          </a:xfrm>
          <a:prstGeom prst="rect">
            <a:avLst/>
          </a:prstGeom>
          <a:noFill/>
        </p:spPr>
        <p:txBody>
          <a:bodyPr wrap="none" rtlCol="0">
            <a:spAutoFit/>
          </a:bodyPr>
          <a:lstStyle/>
          <a:p>
            <a:r>
              <a:rPr lang="en-US"/>
              <a:t>CrowdFlower from dataworld.com</a:t>
            </a:r>
            <a:endParaRPr lang="en-US" dirty="0"/>
          </a:p>
        </p:txBody>
      </p:sp>
    </p:spTree>
    <p:extLst>
      <p:ext uri="{BB962C8B-B14F-4D97-AF65-F5344CB8AC3E}">
        <p14:creationId xmlns:p14="http://schemas.microsoft.com/office/powerpoint/2010/main" val="42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80E6-5770-3440-B24F-485EADC524A4}"/>
              </a:ext>
            </a:extLst>
          </p:cNvPr>
          <p:cNvSpPr>
            <a:spLocks noGrp="1"/>
          </p:cNvSpPr>
          <p:nvPr>
            <p:ph type="title"/>
          </p:nvPr>
        </p:nvSpPr>
        <p:spPr>
          <a:xfrm>
            <a:off x="3136424" y="83700"/>
            <a:ext cx="12389570" cy="1514615"/>
          </a:xfrm>
        </p:spPr>
        <p:txBody>
          <a:bodyPr/>
          <a:lstStyle/>
          <a:p>
            <a:r>
              <a:rPr lang="en-US" dirty="0"/>
              <a:t>Dense Data Representation</a:t>
            </a:r>
          </a:p>
        </p:txBody>
      </p:sp>
      <p:pic>
        <p:nvPicPr>
          <p:cNvPr id="6" name="Picture 5">
            <a:extLst>
              <a:ext uri="{FF2B5EF4-FFF2-40B4-BE49-F238E27FC236}">
                <a16:creationId xmlns:a16="http://schemas.microsoft.com/office/drawing/2014/main" id="{640823D9-B80D-B740-9E68-AE9A4512ACFC}"/>
              </a:ext>
            </a:extLst>
          </p:cNvPr>
          <p:cNvPicPr>
            <a:picLocks noChangeAspect="1"/>
          </p:cNvPicPr>
          <p:nvPr/>
        </p:nvPicPr>
        <p:blipFill rotWithShape="1">
          <a:blip r:embed="rId3"/>
          <a:srcRect t="4334"/>
          <a:stretch/>
        </p:blipFill>
        <p:spPr>
          <a:xfrm>
            <a:off x="1896117" y="1384558"/>
            <a:ext cx="8399766" cy="5473441"/>
          </a:xfrm>
          <a:prstGeom prst="rect">
            <a:avLst/>
          </a:prstGeom>
        </p:spPr>
      </p:pic>
    </p:spTree>
    <p:extLst>
      <p:ext uri="{BB962C8B-B14F-4D97-AF65-F5344CB8AC3E}">
        <p14:creationId xmlns:p14="http://schemas.microsoft.com/office/powerpoint/2010/main" val="411585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48FE72-A935-8747-BB65-F13E8F87CBE4}"/>
              </a:ext>
            </a:extLst>
          </p:cNvPr>
          <p:cNvSpPr txBox="1"/>
          <p:nvPr/>
        </p:nvSpPr>
        <p:spPr>
          <a:xfrm>
            <a:off x="640080" y="5576887"/>
            <a:ext cx="10911840" cy="640081"/>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4400" dirty="0">
                <a:latin typeface="+mj-lt"/>
                <a:ea typeface="+mj-ea"/>
                <a:cs typeface="+mj-cs"/>
              </a:rPr>
              <a:t>Negative terms</a:t>
            </a:r>
          </a:p>
        </p:txBody>
      </p:sp>
      <p:pic>
        <p:nvPicPr>
          <p:cNvPr id="3" name="Picture 2" descr="A close up of text on a black background&#10;&#10;Description automatically generated">
            <a:extLst>
              <a:ext uri="{FF2B5EF4-FFF2-40B4-BE49-F238E27FC236}">
                <a16:creationId xmlns:a16="http://schemas.microsoft.com/office/drawing/2014/main" id="{98433006-4E75-6F47-A87D-B5CB4F4F463E}"/>
              </a:ext>
            </a:extLst>
          </p:cNvPr>
          <p:cNvPicPr>
            <a:picLocks noChangeAspect="1"/>
          </p:cNvPicPr>
          <p:nvPr/>
        </p:nvPicPr>
        <p:blipFill rotWithShape="1">
          <a:blip r:embed="rId3"/>
          <a:srcRect t="7714" r="1" b="537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612906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F350-D657-984F-B310-589985CA7817}"/>
              </a:ext>
            </a:extLst>
          </p:cNvPr>
          <p:cNvSpPr>
            <a:spLocks noGrp="1"/>
          </p:cNvSpPr>
          <p:nvPr>
            <p:ph type="title"/>
          </p:nvPr>
        </p:nvSpPr>
        <p:spPr>
          <a:xfrm>
            <a:off x="640080" y="5576887"/>
            <a:ext cx="10911840" cy="640081"/>
          </a:xfrm>
        </p:spPr>
        <p:txBody>
          <a:bodyPr vert="horz" lIns="91440" tIns="45720" rIns="91440" bIns="45720" rtlCol="0" anchor="ctr">
            <a:noAutofit/>
          </a:bodyPr>
          <a:lstStyle/>
          <a:p>
            <a:pPr algn="ctr"/>
            <a:r>
              <a:rPr lang="en-US" dirty="0"/>
              <a:t>Positive terms</a:t>
            </a:r>
          </a:p>
        </p:txBody>
      </p:sp>
      <p:pic>
        <p:nvPicPr>
          <p:cNvPr id="4" name="Picture 3" descr="A close up of text on a wooden surface&#10;&#10;Description automatically generated">
            <a:extLst>
              <a:ext uri="{FF2B5EF4-FFF2-40B4-BE49-F238E27FC236}">
                <a16:creationId xmlns:a16="http://schemas.microsoft.com/office/drawing/2014/main" id="{DFA31FA4-AA56-304E-B0B0-9BAC4C276973}"/>
              </a:ext>
            </a:extLst>
          </p:cNvPr>
          <p:cNvPicPr>
            <a:picLocks noChangeAspect="1"/>
          </p:cNvPicPr>
          <p:nvPr/>
        </p:nvPicPr>
        <p:blipFill rotWithShape="1">
          <a:blip r:embed="rId3"/>
          <a:srcRect t="10323" r="1" b="276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38633686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8B2A1-233E-2545-8448-DBF3AC6BCF29}"/>
              </a:ext>
            </a:extLst>
          </p:cNvPr>
          <p:cNvSpPr>
            <a:spLocks noGrp="1"/>
          </p:cNvSpPr>
          <p:nvPr>
            <p:ph type="title"/>
          </p:nvPr>
        </p:nvSpPr>
        <p:spPr>
          <a:xfrm>
            <a:off x="1424935" y="668866"/>
            <a:ext cx="5238466" cy="1395190"/>
          </a:xfrm>
        </p:spPr>
        <p:txBody>
          <a:bodyPr vert="horz" lIns="91440" tIns="45720" rIns="91440" bIns="45720" rtlCol="0" anchor="b">
            <a:normAutofit/>
          </a:bodyPr>
          <a:lstStyle/>
          <a:p>
            <a:r>
              <a:rPr lang="en-US" sz="6000" kern="1200" dirty="0">
                <a:solidFill>
                  <a:schemeClr val="tx1"/>
                </a:solidFill>
                <a:latin typeface="+mj-lt"/>
                <a:ea typeface="+mj-ea"/>
                <a:cs typeface="+mj-cs"/>
              </a:rPr>
              <a:t>Methodology</a:t>
            </a:r>
          </a:p>
        </p:txBody>
      </p:sp>
      <p:sp>
        <p:nvSpPr>
          <p:cNvPr id="27" name="Freeform: Shape 2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Head with Gears">
            <a:extLst>
              <a:ext uri="{FF2B5EF4-FFF2-40B4-BE49-F238E27FC236}">
                <a16:creationId xmlns:a16="http://schemas.microsoft.com/office/drawing/2014/main" id="{6EB9517A-D7F8-48D4-A79F-3E7C35E14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4413" y="2180398"/>
            <a:ext cx="3217333" cy="3217333"/>
          </a:xfrm>
          <a:prstGeom prst="rect">
            <a:avLst/>
          </a:prstGeom>
        </p:spPr>
      </p:pic>
      <p:sp>
        <p:nvSpPr>
          <p:cNvPr id="7" name="TextBox 6">
            <a:extLst>
              <a:ext uri="{FF2B5EF4-FFF2-40B4-BE49-F238E27FC236}">
                <a16:creationId xmlns:a16="http://schemas.microsoft.com/office/drawing/2014/main" id="{1867E4A7-7D9F-3245-9330-DF76F285480B}"/>
              </a:ext>
            </a:extLst>
          </p:cNvPr>
          <p:cNvSpPr txBox="1"/>
          <p:nvPr/>
        </p:nvSpPr>
        <p:spPr>
          <a:xfrm>
            <a:off x="1972948" y="2393810"/>
            <a:ext cx="3588611" cy="646331"/>
          </a:xfrm>
          <a:prstGeom prst="rect">
            <a:avLst/>
          </a:prstGeom>
          <a:noFill/>
        </p:spPr>
        <p:txBody>
          <a:bodyPr wrap="none" rtlCol="0">
            <a:spAutoFit/>
          </a:bodyPr>
          <a:lstStyle/>
          <a:p>
            <a:pPr>
              <a:spcAft>
                <a:spcPts val="600"/>
              </a:spcAft>
            </a:pPr>
            <a:r>
              <a:rPr lang="en-US" sz="3600" dirty="0"/>
              <a:t>Statistical Analysis</a:t>
            </a:r>
          </a:p>
        </p:txBody>
      </p:sp>
      <p:sp>
        <p:nvSpPr>
          <p:cNvPr id="8" name="TextBox 7">
            <a:extLst>
              <a:ext uri="{FF2B5EF4-FFF2-40B4-BE49-F238E27FC236}">
                <a16:creationId xmlns:a16="http://schemas.microsoft.com/office/drawing/2014/main" id="{66950B18-FDDB-2B41-9575-804BC7561180}"/>
              </a:ext>
            </a:extLst>
          </p:cNvPr>
          <p:cNvSpPr txBox="1"/>
          <p:nvPr/>
        </p:nvSpPr>
        <p:spPr>
          <a:xfrm>
            <a:off x="2462890" y="3326654"/>
            <a:ext cx="3154774" cy="646331"/>
          </a:xfrm>
          <a:prstGeom prst="rect">
            <a:avLst/>
          </a:prstGeom>
          <a:noFill/>
        </p:spPr>
        <p:txBody>
          <a:bodyPr wrap="none" rtlCol="0">
            <a:spAutoFit/>
          </a:bodyPr>
          <a:lstStyle/>
          <a:p>
            <a:pPr>
              <a:spcAft>
                <a:spcPts val="600"/>
              </a:spcAft>
            </a:pPr>
            <a:r>
              <a:rPr lang="en-US" sz="3600" dirty="0"/>
              <a:t>Neural Network</a:t>
            </a:r>
          </a:p>
        </p:txBody>
      </p:sp>
      <p:sp>
        <p:nvSpPr>
          <p:cNvPr id="10" name="TextBox 9">
            <a:extLst>
              <a:ext uri="{FF2B5EF4-FFF2-40B4-BE49-F238E27FC236}">
                <a16:creationId xmlns:a16="http://schemas.microsoft.com/office/drawing/2014/main" id="{B457A61F-8B3C-1740-93EC-436A28C1D7CA}"/>
              </a:ext>
            </a:extLst>
          </p:cNvPr>
          <p:cNvSpPr txBox="1"/>
          <p:nvPr/>
        </p:nvSpPr>
        <p:spPr>
          <a:xfrm>
            <a:off x="2412106" y="4343403"/>
            <a:ext cx="3200235" cy="646331"/>
          </a:xfrm>
          <a:prstGeom prst="rect">
            <a:avLst/>
          </a:prstGeom>
          <a:noFill/>
        </p:spPr>
        <p:txBody>
          <a:bodyPr wrap="none" rtlCol="0">
            <a:spAutoFit/>
          </a:bodyPr>
          <a:lstStyle/>
          <a:p>
            <a:r>
              <a:rPr lang="en-US" sz="3600" dirty="0"/>
              <a:t>Model Precision</a:t>
            </a:r>
          </a:p>
        </p:txBody>
      </p:sp>
    </p:spTree>
    <p:extLst>
      <p:ext uri="{BB962C8B-B14F-4D97-AF65-F5344CB8AC3E}">
        <p14:creationId xmlns:p14="http://schemas.microsoft.com/office/powerpoint/2010/main" val="1763452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841</Words>
  <Application>Microsoft Macintosh PowerPoint</Application>
  <PresentationFormat>Widescreen</PresentationFormat>
  <Paragraphs>103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Twitter Sentiment Analysis</vt:lpstr>
      <vt:lpstr>Problem Statement</vt:lpstr>
      <vt:lpstr>Business Value</vt:lpstr>
      <vt:lpstr>Factors Assessed</vt:lpstr>
      <vt:lpstr>Dataset Info</vt:lpstr>
      <vt:lpstr>Dense Data Representation</vt:lpstr>
      <vt:lpstr>PowerPoint Presentation</vt:lpstr>
      <vt:lpstr>Positive terms</vt:lpstr>
      <vt:lpstr>Methodology</vt:lpstr>
      <vt:lpstr>Statistical Models Precision/Recall</vt:lpstr>
      <vt:lpstr>PowerPoint Presentation</vt:lpstr>
      <vt:lpstr>Business Recommendations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creator>Brennan Mathis</dc:creator>
  <cp:lastModifiedBy>Brennan Mathis</cp:lastModifiedBy>
  <cp:revision>3</cp:revision>
  <cp:lastPrinted>2020-09-29T20:43:53Z</cp:lastPrinted>
  <dcterms:created xsi:type="dcterms:W3CDTF">2020-09-29T19:05:48Z</dcterms:created>
  <dcterms:modified xsi:type="dcterms:W3CDTF">2020-09-29T20:47:44Z</dcterms:modified>
</cp:coreProperties>
</file>